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6858000" cx="9144000"/>
  <p:notesSz cx="6858000" cy="9144000"/>
  <p:embeddedFontLst>
    <p:embeddedFont>
      <p:font typeface="Candara"/>
      <p:regular r:id="rId32"/>
      <p:bold r:id="rId33"/>
      <p:italic r:id="rId34"/>
      <p:boldItalic r:id="rId35"/>
    </p:embeddedFont>
    <p:embeddedFont>
      <p:font typeface="PT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Candara-bold.fntdata"/><Relationship Id="rId10" Type="http://schemas.openxmlformats.org/officeDocument/2006/relationships/slide" Target="slides/slide5.xml"/><Relationship Id="rId32" Type="http://schemas.openxmlformats.org/officeDocument/2006/relationships/font" Target="fonts/Candara-regular.fntdata"/><Relationship Id="rId13" Type="http://schemas.openxmlformats.org/officeDocument/2006/relationships/slide" Target="slides/slide8.xml"/><Relationship Id="rId35" Type="http://schemas.openxmlformats.org/officeDocument/2006/relationships/font" Target="fonts/Candara-boldItalic.fntdata"/><Relationship Id="rId12" Type="http://schemas.openxmlformats.org/officeDocument/2006/relationships/slide" Target="slides/slide7.xml"/><Relationship Id="rId34" Type="http://schemas.openxmlformats.org/officeDocument/2006/relationships/font" Target="fonts/Candara-italic.fntdata"/><Relationship Id="rId15" Type="http://schemas.openxmlformats.org/officeDocument/2006/relationships/slide" Target="slides/slide10.xml"/><Relationship Id="rId37" Type="http://schemas.openxmlformats.org/officeDocument/2006/relationships/font" Target="fonts/PTSans-bold.fntdata"/><Relationship Id="rId14" Type="http://schemas.openxmlformats.org/officeDocument/2006/relationships/slide" Target="slides/slide9.xml"/><Relationship Id="rId36" Type="http://schemas.openxmlformats.org/officeDocument/2006/relationships/font" Target="fonts/PTSans-regular.fntdata"/><Relationship Id="rId17" Type="http://schemas.openxmlformats.org/officeDocument/2006/relationships/slide" Target="slides/slide12.xml"/><Relationship Id="rId39" Type="http://schemas.openxmlformats.org/officeDocument/2006/relationships/font" Target="fonts/PTSans-boldItalic.fntdata"/><Relationship Id="rId16" Type="http://schemas.openxmlformats.org/officeDocument/2006/relationships/slide" Target="slides/slide11.xml"/><Relationship Id="rId38" Type="http://schemas.openxmlformats.org/officeDocument/2006/relationships/font" Target="fonts/PT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CL"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sz="1200">
                <a:solidFill>
                  <a:schemeClr val="dk1"/>
                </a:solidFill>
                <a:latin typeface="Calibri"/>
                <a:ea typeface="Calibri"/>
                <a:cs typeface="Calibri"/>
                <a:sym typeface="Calibri"/>
              </a:rPr>
              <a:t>Combinación: lista alguno de los parámetros actuales como posicional y algunos como nombrados </a:t>
            </a:r>
            <a:endParaRPr/>
          </a:p>
        </p:txBody>
      </p:sp>
      <p:sp>
        <p:nvSpPr>
          <p:cNvPr id="220" name="Google Shape;22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sz="1200">
                <a:solidFill>
                  <a:schemeClr val="dk1"/>
                </a:solidFill>
                <a:latin typeface="Calibri"/>
                <a:ea typeface="Calibri"/>
                <a:cs typeface="Calibri"/>
                <a:sym typeface="Calibri"/>
              </a:rPr>
              <a:t>En el ejemplo de la opcion DEFAULT, el procedimiento sp_add_dept posee dos parámetros IN a los cuales se les asignan valores por defectos. Por esta razón, en la primera ejecución del procedimiento como no se asignan explícitamente valores a los parámetros del  procedimiento a las columnas department_name y location_id se insertarán los valores 'CETECOM‘ y 1700 respectivamente. En la segunda ejecución, se le asignan valores a ambos parámetros y esos son los que se insertarán en las columnas correspondientes. En la tercera ejecución, sólo se asigna valor al parámetro loc, por lo tanto los valores para las columnas department_name y location_id  serán 'CETECOM‘ y 1200 respectivamente </a:t>
            </a:r>
            <a:endParaRPr/>
          </a:p>
        </p:txBody>
      </p:sp>
      <p:sp>
        <p:nvSpPr>
          <p:cNvPr id="234" name="Google Shape;23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sz="1200">
                <a:solidFill>
                  <a:schemeClr val="dk1"/>
                </a:solidFill>
                <a:latin typeface="Calibri"/>
                <a:ea typeface="Calibri"/>
                <a:cs typeface="Calibri"/>
                <a:sym typeface="Calibri"/>
              </a:rPr>
              <a:t>En el ejemplo de ejecutar procedimiento dentro de otro procedimiento, el procedimiento sp_aumentar_salario aumenta el salario de un empleado de acuerdo a un porcentaje, ambos valores son recibidos por el procedimiento como parámetros de entradas.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CL" sz="1200">
                <a:solidFill>
                  <a:schemeClr val="dk1"/>
                </a:solidFill>
                <a:latin typeface="Calibri"/>
                <a:ea typeface="Calibri"/>
                <a:cs typeface="Calibri"/>
                <a:sym typeface="Calibri"/>
              </a:rPr>
              <a:t>El procedimiento  sp_procesa_empleados posee un cursor que obtiene los empleados del departamento 50. Por cada fila leída desde el cursor, se ejecuta el procedimiento sp_aumentar_salario pasando como parámetros la identificación del empleado leída desde el cursor y el valor 10. Por lo tanto, el procedimiento sp_aumentar_salario actualizará el salario de cada uno de los empleados que trabajan en el departamento 50 en un 10% </a:t>
            </a:r>
            <a:endParaRPr/>
          </a:p>
        </p:txBody>
      </p:sp>
      <p:sp>
        <p:nvSpPr>
          <p:cNvPr id="247" name="Google Shape;247;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sz="1200">
                <a:solidFill>
                  <a:schemeClr val="dk1"/>
                </a:solidFill>
                <a:latin typeface="Calibri"/>
                <a:ea typeface="Calibri"/>
                <a:cs typeface="Calibri"/>
                <a:sym typeface="Calibri"/>
              </a:rPr>
              <a:t>Al desarrollar procedimientos que son llamados desde otros procedimientos, se deben considerar de los efectos que el manejo y excepciones no controladas tienen sobre las transacciones y el procedimiento que llama.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CL" sz="1200">
                <a:solidFill>
                  <a:schemeClr val="dk1"/>
                </a:solidFill>
                <a:latin typeface="Calibri"/>
                <a:ea typeface="Calibri"/>
                <a:cs typeface="Calibri"/>
                <a:sym typeface="Calibri"/>
              </a:rPr>
              <a:t>Cuando se produce una excepción en un procedimiento llamado, el control pasa inmediatamente a la sección excepción de ese bloque. Se considera una excepción manejada si la sección de excepción proporciona un controlador para la excepción generada. </a:t>
            </a:r>
            <a:endParaRPr sz="1200">
              <a:solidFill>
                <a:schemeClr val="dk1"/>
              </a:solidFill>
              <a:latin typeface="Calibri"/>
              <a:ea typeface="Calibri"/>
              <a:cs typeface="Calibri"/>
              <a:sym typeface="Calibri"/>
            </a:endParaRPr>
          </a:p>
        </p:txBody>
      </p:sp>
      <p:sp>
        <p:nvSpPr>
          <p:cNvPr id="254" name="Google Shape;25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sz="1200">
                <a:solidFill>
                  <a:schemeClr val="dk1"/>
                </a:solidFill>
                <a:latin typeface="Calibri"/>
                <a:ea typeface="Calibri"/>
                <a:cs typeface="Calibri"/>
                <a:sym typeface="Calibri"/>
              </a:rPr>
              <a:t>En el ejemplo de excepciones en procedmientos, el procedimiento sp_add_department crea un nuevo departamento a través de los parámetros de entrada p_cod, p_name, p_mgr y p_loc para asignar el código de departamento, el nombre del departamento, el jefe del departamento y su localización respectivamente.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CL" sz="1200">
                <a:solidFill>
                  <a:schemeClr val="dk1"/>
                </a:solidFill>
                <a:latin typeface="Calibri"/>
                <a:ea typeface="Calibri"/>
                <a:cs typeface="Calibri"/>
                <a:sym typeface="Calibri"/>
              </a:rPr>
              <a:t>El procedimiento sp_create_department crea tres departamentos ejecutando el procedimiento sp_add_department.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CL" sz="1200">
                <a:solidFill>
                  <a:schemeClr val="dk1"/>
                </a:solidFill>
                <a:latin typeface="Calibri"/>
                <a:ea typeface="Calibri"/>
                <a:cs typeface="Calibri"/>
                <a:sym typeface="Calibri"/>
              </a:rPr>
              <a:t>El procedimiento sp_add_department controla la excepción de clave duplicada, por lo tanto al ejecutarlo el la primera y tercera ejecución se realizan en forma correcta. Pero al ejecutar el procedimiento sp_add_department con el código 120 se genera la excepción de clave duplicada ya que este código existen en la tabla departments. Como esta excepción está controlada en el procedimiento sp_add_department, la ejecución del procedimiento sp_create_department continúa en forma normal </a:t>
            </a:r>
            <a:endParaRPr/>
          </a:p>
        </p:txBody>
      </p:sp>
      <p:sp>
        <p:nvSpPr>
          <p:cNvPr id="268" name="Google Shape;26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sz="1200">
                <a:solidFill>
                  <a:schemeClr val="dk1"/>
                </a:solidFill>
                <a:latin typeface="Calibri"/>
                <a:ea typeface="Calibri"/>
                <a:cs typeface="Calibri"/>
                <a:sym typeface="Calibri"/>
              </a:rPr>
              <a:t>Como se mencionó anteriormente, cuando se produce una excepción en un procedimiento que es ejecutado (llamado), el control pasa inmediatamente a la sección excepción de ese bloque. </a:t>
            </a:r>
            <a:endParaRPr/>
          </a:p>
        </p:txBody>
      </p:sp>
      <p:sp>
        <p:nvSpPr>
          <p:cNvPr id="275" name="Google Shape;27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sz="1200">
                <a:solidFill>
                  <a:schemeClr val="dk1"/>
                </a:solidFill>
                <a:latin typeface="Calibri"/>
                <a:ea typeface="Calibri"/>
                <a:cs typeface="Calibri"/>
                <a:sym typeface="Calibri"/>
              </a:rPr>
              <a:t>En el ejemplo de excepciones no manejadas procedmientos, el procedimiento sp_add_department crea un nuevo departamento a través de los parámetros de entrada p_cod, p_name, p_mgr y p_loc para asignar el código de departamento, el nombre del departamento, el jefe del departamento y su localización respectivamente.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CL" sz="1200">
                <a:solidFill>
                  <a:schemeClr val="dk1"/>
                </a:solidFill>
                <a:latin typeface="Calibri"/>
                <a:ea typeface="Calibri"/>
                <a:cs typeface="Calibri"/>
                <a:sym typeface="Calibri"/>
              </a:rPr>
              <a:t>El procedimiento sp_create_department crea tres departamentos ejecutando el procedimiento sp_add_department. Cuando se produce una excepción en este departamento el error se propaga y el control retorna a la sección de excepciones del procedimiento sp_create_department. Por esta razón, la primera ejecución del procedimiento sp_add_department se efectúa en forma correcta. La segunda ejecución (con el código 120) genera la excepción de clave duplicada. Como esta excepción no en manejada en el procedimiento sp_add_department, el error se propaga y el control retorna a la sección de control de excepciones del procedimiento sp_create_department y finaliza el proceso </a:t>
            </a:r>
            <a:endParaRPr/>
          </a:p>
        </p:txBody>
      </p:sp>
      <p:sp>
        <p:nvSpPr>
          <p:cNvPr id="289" name="Google Shape;289;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sz="1200">
                <a:solidFill>
                  <a:schemeClr val="dk1"/>
                </a:solidFill>
                <a:latin typeface="Calibri"/>
                <a:ea typeface="Calibri"/>
                <a:cs typeface="Calibri"/>
                <a:sym typeface="Calibri"/>
              </a:rPr>
              <a:t>USER_SOURCE: código fuente de los subprogramas que ha creado el usuario </a:t>
            </a:r>
            <a:endParaRPr/>
          </a:p>
        </p:txBody>
      </p:sp>
      <p:sp>
        <p:nvSpPr>
          <p:cNvPr id="317" name="Google Shape;317;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sz="1200">
                <a:solidFill>
                  <a:schemeClr val="dk1"/>
                </a:solidFill>
                <a:latin typeface="Calibri"/>
                <a:ea typeface="Calibri"/>
                <a:cs typeface="Calibri"/>
                <a:sym typeface="Calibri"/>
              </a:rPr>
              <a:t>USER_OBJECTS: información de todos los objetos que pertenecen al usuario </a:t>
            </a:r>
            <a:endParaRPr/>
          </a:p>
        </p:txBody>
      </p:sp>
      <p:sp>
        <p:nvSpPr>
          <p:cNvPr id="324" name="Google Shape;324;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sz="1200">
                <a:solidFill>
                  <a:schemeClr val="dk1"/>
                </a:solidFill>
                <a:latin typeface="Calibri"/>
                <a:ea typeface="Calibri"/>
                <a:cs typeface="Calibri"/>
                <a:sym typeface="Calibri"/>
              </a:rPr>
              <a:t>USER_SOURCE: código fuente de los subprogramas que ha creado el usuario </a:t>
            </a:r>
            <a:endParaRPr/>
          </a:p>
        </p:txBody>
      </p:sp>
      <p:sp>
        <p:nvSpPr>
          <p:cNvPr id="331" name="Google Shape;331;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sz="1200">
                <a:solidFill>
                  <a:schemeClr val="dk1"/>
                </a:solidFill>
                <a:latin typeface="Calibri"/>
                <a:ea typeface="Calibri"/>
                <a:cs typeface="Calibri"/>
                <a:sym typeface="Calibri"/>
              </a:rPr>
              <a:t>Una forma de poder entender cómo funcionan los parámetros formales es comparandolos entre sí, estos tienen las siguientes caracteristicas: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CL" sz="1200">
                <a:solidFill>
                  <a:schemeClr val="dk1"/>
                </a:solidFill>
                <a:latin typeface="Calibri"/>
                <a:ea typeface="Calibri"/>
                <a:cs typeface="Calibri"/>
                <a:sym typeface="Calibri"/>
              </a:rPr>
              <a:t> IN: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CL" sz="1200">
                <a:solidFill>
                  <a:schemeClr val="dk1"/>
                </a:solidFill>
                <a:latin typeface="Calibri"/>
                <a:ea typeface="Calibri"/>
                <a:cs typeface="Calibri"/>
                <a:sym typeface="Calibri"/>
              </a:rPr>
              <a:t>Modo por Defecto.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CL" sz="1200">
                <a:solidFill>
                  <a:schemeClr val="dk1"/>
                </a:solidFill>
                <a:latin typeface="Calibri"/>
                <a:ea typeface="Calibri"/>
                <a:cs typeface="Calibri"/>
                <a:sym typeface="Calibri"/>
              </a:rPr>
              <a:t>Valor se debe asignar al subprograma.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CL" sz="1200">
                <a:solidFill>
                  <a:schemeClr val="dk1"/>
                </a:solidFill>
                <a:latin typeface="Calibri"/>
                <a:ea typeface="Calibri"/>
                <a:cs typeface="Calibri"/>
                <a:sym typeface="Calibri"/>
              </a:rPr>
              <a:t>Valor se debe asignar al subprograma.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CL" sz="1200">
                <a:solidFill>
                  <a:schemeClr val="dk1"/>
                </a:solidFill>
                <a:latin typeface="Calibri"/>
                <a:ea typeface="Calibri"/>
                <a:cs typeface="Calibri"/>
                <a:sym typeface="Calibri"/>
              </a:rPr>
              <a:t>Como parámetros formales actúan como una constante.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CL" sz="1200">
                <a:solidFill>
                  <a:schemeClr val="dk1"/>
                </a:solidFill>
                <a:latin typeface="Calibri"/>
                <a:ea typeface="Calibri"/>
                <a:cs typeface="Calibri"/>
                <a:sym typeface="Calibri"/>
              </a:rPr>
              <a:t>Como parámetro actual puede ser un literal, expresión, constante o variable inicializada.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CL" sz="1200">
                <a:solidFill>
                  <a:schemeClr val="dk1"/>
                </a:solidFill>
                <a:latin typeface="Calibri"/>
                <a:ea typeface="Calibri"/>
                <a:cs typeface="Calibri"/>
                <a:sym typeface="Calibri"/>
              </a:rPr>
              <a:t>Se le puede asignar un valor por defecto.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CL" sz="1200">
                <a:solidFill>
                  <a:schemeClr val="dk1"/>
                </a:solidFill>
                <a:latin typeface="Calibri"/>
                <a:ea typeface="Calibri"/>
                <a:cs typeface="Calibri"/>
                <a:sym typeface="Calibri"/>
              </a:rPr>
              <a:t>OUT:</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CL" sz="1200">
                <a:solidFill>
                  <a:schemeClr val="dk1"/>
                </a:solidFill>
                <a:latin typeface="Calibri"/>
                <a:ea typeface="Calibri"/>
                <a:cs typeface="Calibri"/>
                <a:sym typeface="Calibri"/>
              </a:rPr>
              <a:t>Debe ser especificado.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CL" sz="1200">
                <a:solidFill>
                  <a:schemeClr val="dk1"/>
                </a:solidFill>
                <a:latin typeface="Calibri"/>
                <a:ea typeface="Calibri"/>
                <a:cs typeface="Calibri"/>
                <a:sym typeface="Calibri"/>
              </a:rPr>
              <a:t>Retornado a la Aplicación que ejecutó el subprograma.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CL" sz="1200">
                <a:solidFill>
                  <a:schemeClr val="dk1"/>
                </a:solidFill>
                <a:latin typeface="Calibri"/>
                <a:ea typeface="Calibri"/>
                <a:cs typeface="Calibri"/>
                <a:sym typeface="Calibri"/>
              </a:rPr>
              <a:t>Variable no inicializada.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CL" sz="1200">
                <a:solidFill>
                  <a:schemeClr val="dk1"/>
                </a:solidFill>
                <a:latin typeface="Calibri"/>
                <a:ea typeface="Calibri"/>
                <a:cs typeface="Calibri"/>
                <a:sym typeface="Calibri"/>
              </a:rPr>
              <a:t>Debe ser una variable.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CL" sz="1200">
                <a:solidFill>
                  <a:schemeClr val="dk1"/>
                </a:solidFill>
                <a:latin typeface="Calibri"/>
                <a:ea typeface="Calibri"/>
                <a:cs typeface="Calibri"/>
                <a:sym typeface="Calibri"/>
              </a:rPr>
              <a:t>No se puede asignar una valor por defecto.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CL" sz="1200">
                <a:solidFill>
                  <a:schemeClr val="dk1"/>
                </a:solidFill>
                <a:latin typeface="Calibri"/>
                <a:ea typeface="Calibri"/>
                <a:cs typeface="Calibri"/>
                <a:sym typeface="Calibri"/>
              </a:rPr>
              <a:t> IN OUT:</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CL" sz="1200">
                <a:solidFill>
                  <a:schemeClr val="dk1"/>
                </a:solidFill>
                <a:latin typeface="Calibri"/>
                <a:ea typeface="Calibri"/>
                <a:cs typeface="Calibri"/>
                <a:sym typeface="Calibri"/>
              </a:rPr>
              <a:t>Debe ser especificado.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CL" sz="1200">
                <a:solidFill>
                  <a:schemeClr val="dk1"/>
                </a:solidFill>
                <a:latin typeface="Calibri"/>
                <a:ea typeface="Calibri"/>
                <a:cs typeface="Calibri"/>
                <a:sym typeface="Calibri"/>
              </a:rPr>
              <a:t>Pasado al subprograma; retornado a la aplicación que lo ejecutó.</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CL" sz="1200">
                <a:solidFill>
                  <a:schemeClr val="dk1"/>
                </a:solidFill>
                <a:latin typeface="Calibri"/>
                <a:ea typeface="Calibri"/>
                <a:cs typeface="Calibri"/>
                <a:sym typeface="Calibri"/>
              </a:rPr>
              <a:t>Variable inicializada.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CL" sz="1200">
                <a:solidFill>
                  <a:schemeClr val="dk1"/>
                </a:solidFill>
                <a:latin typeface="Calibri"/>
                <a:ea typeface="Calibri"/>
                <a:cs typeface="Calibri"/>
                <a:sym typeface="Calibri"/>
              </a:rPr>
              <a:t>Debe ser inicializada.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CL" sz="1200">
                <a:solidFill>
                  <a:schemeClr val="dk1"/>
                </a:solidFill>
                <a:latin typeface="Calibri"/>
                <a:ea typeface="Calibri"/>
                <a:cs typeface="Calibri"/>
                <a:sym typeface="Calibri"/>
              </a:rPr>
              <a:t>No se puede asignar un valor por defecto</a:t>
            </a:r>
            <a:r>
              <a:rPr lang="es-CL"/>
              <a:t> </a:t>
            </a:r>
            <a:endParaRPr/>
          </a:p>
        </p:txBody>
      </p:sp>
      <p:sp>
        <p:nvSpPr>
          <p:cNvPr id="167" name="Google Shape;16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sz="1200">
                <a:solidFill>
                  <a:schemeClr val="dk1"/>
                </a:solidFill>
                <a:latin typeface="Calibri"/>
                <a:ea typeface="Calibri"/>
                <a:cs typeface="Calibri"/>
                <a:sym typeface="Calibri"/>
              </a:rPr>
              <a:t>En el ejemplo de par</a:t>
            </a:r>
            <a:r>
              <a:rPr lang="es-CL"/>
              <a:t>á</a:t>
            </a:r>
            <a:r>
              <a:rPr lang="es-CL" sz="1200">
                <a:solidFill>
                  <a:schemeClr val="dk1"/>
                </a:solidFill>
                <a:latin typeface="Calibri"/>
                <a:ea typeface="Calibri"/>
                <a:cs typeface="Calibri"/>
                <a:sym typeface="Calibri"/>
              </a:rPr>
              <a:t>metros IN, El procedimiento sp_aumenta_salario posee dos Parámetros Formales de entrada (IN) p_id y p_sal los que en la sección de ejecución del procedimiento son usados como cualquier variable local para actualizar una fila en tabla employees. El empleado a actualizar corresponderá al valor que se le asigne al parámetro p_id, y el nuevo salario será actualizado con el valor que se le asigne al parámetro p_sal cuando se ejecute el procedimiento </a:t>
            </a:r>
            <a:endParaRPr/>
          </a:p>
        </p:txBody>
      </p:sp>
      <p:sp>
        <p:nvSpPr>
          <p:cNvPr id="176" name="Google Shape;17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sz="1200">
                <a:solidFill>
                  <a:schemeClr val="dk1"/>
                </a:solidFill>
                <a:latin typeface="Calibri"/>
                <a:ea typeface="Calibri"/>
                <a:cs typeface="Calibri"/>
                <a:sym typeface="Calibri"/>
              </a:rPr>
              <a:t>En el ejemplo de Parámetros  OUT, el procedimiento sp_selecciona_emp posee tres parámetros, uno de entrada y dos de salida para recuperar información de un empleado. El procedimiento acepta el valor 171 para la identificación del empleado (en el parámetro p_id) y recupera el nombre y salario del empleado 171 en los dos parámetros OUT (p_nombre y p_salario respectivamente). El bloque anónimo recibe los valores de salida del procedimiento en las variables v_nombre y v_salario </a:t>
            </a:r>
            <a:endParaRPr/>
          </a:p>
        </p:txBody>
      </p:sp>
      <p:sp>
        <p:nvSpPr>
          <p:cNvPr id="183" name="Google Shape;18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sz="1200">
                <a:solidFill>
                  <a:schemeClr val="dk1"/>
                </a:solidFill>
                <a:latin typeface="Calibri"/>
                <a:ea typeface="Calibri"/>
                <a:cs typeface="Calibri"/>
                <a:sym typeface="Calibri"/>
              </a:rPr>
              <a:t>En el ejemplo de  Parámetros  OUT, el procedimiento sp_formato_telefono posee un parámetro IN OUT para aceptar una cadena que contiene los dígitos de un número de teléfono. El procedimiento devuelve el número de teléfono formateado con paréntesis alrededor de los tres primeros carácteres y un guión después del sexto dígito </a:t>
            </a:r>
            <a:endParaRPr/>
          </a:p>
        </p:txBody>
      </p:sp>
      <p:sp>
        <p:nvSpPr>
          <p:cNvPr id="190" name="Google Shape;19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sz="1200">
                <a:solidFill>
                  <a:schemeClr val="dk1"/>
                </a:solidFill>
                <a:latin typeface="Calibri"/>
                <a:ea typeface="Calibri"/>
                <a:cs typeface="Calibri"/>
                <a:sym typeface="Calibri"/>
              </a:rPr>
              <a:t>Cuando un procedimiento contiene parámetros, se pueden utilizar varios métodos para especificar los valores de los estos mismos </a:t>
            </a:r>
            <a:endParaRPr/>
          </a:p>
        </p:txBody>
      </p:sp>
      <p:sp>
        <p:nvSpPr>
          <p:cNvPr id="197" name="Google Shape;19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sz="1200">
                <a:solidFill>
                  <a:schemeClr val="dk1"/>
                </a:solidFill>
                <a:latin typeface="Calibri"/>
                <a:ea typeface="Calibri"/>
                <a:cs typeface="Calibri"/>
                <a:sym typeface="Calibri"/>
              </a:rPr>
              <a:t>Posicional: lista los parámetros actuales en el mismo orden que los parámetros formales </a:t>
            </a:r>
            <a:endParaRPr/>
          </a:p>
        </p:txBody>
      </p:sp>
      <p:sp>
        <p:nvSpPr>
          <p:cNvPr id="205" name="Google Shape;20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CL" sz="1200">
                <a:solidFill>
                  <a:schemeClr val="dk1"/>
                </a:solidFill>
                <a:latin typeface="Calibri"/>
                <a:ea typeface="Calibri"/>
                <a:cs typeface="Calibri"/>
                <a:sym typeface="Calibri"/>
              </a:rPr>
              <a:t>Nombrado: lista los parámetros actuales en orden arbitrario y utiliza el operador de asociación (=&gt;) para asociar el nombre de un parámetro formal con su parámetro actual </a:t>
            </a:r>
            <a:endParaRPr/>
          </a:p>
        </p:txBody>
      </p:sp>
      <p:sp>
        <p:nvSpPr>
          <p:cNvPr id="213" name="Google Shape;21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9.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5" name="Shape 15"/>
        <p:cNvGrpSpPr/>
        <p:nvPr/>
      </p:nvGrpSpPr>
      <p:grpSpPr>
        <a:xfrm>
          <a:off x="0" y="0"/>
          <a:ext cx="0" cy="0"/>
          <a:chOff x="0" y="0"/>
          <a:chExt cx="0" cy="0"/>
        </a:xfrm>
      </p:grpSpPr>
      <p:pic>
        <p:nvPicPr>
          <p:cNvPr descr="portada.jpg" id="16" name="Google Shape;16;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7" name="Google Shape;17;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61" name="Shape 61"/>
        <p:cNvGrpSpPr/>
        <p:nvPr/>
      </p:nvGrpSpPr>
      <p:grpSpPr>
        <a:xfrm>
          <a:off x="0" y="0"/>
          <a:ext cx="0" cy="0"/>
          <a:chOff x="0" y="0"/>
          <a:chExt cx="0" cy="0"/>
        </a:xfrm>
      </p:grpSpPr>
      <p:sp>
        <p:nvSpPr>
          <p:cNvPr id="62" name="Google Shape;62;p1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63" name="Google Shape;63;p1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64" name="Google Shape;64;p11"/>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65" name="Shape 65"/>
        <p:cNvGrpSpPr/>
        <p:nvPr/>
      </p:nvGrpSpPr>
      <p:grpSpPr>
        <a:xfrm>
          <a:off x="0" y="0"/>
          <a:ext cx="0" cy="0"/>
          <a:chOff x="0" y="0"/>
          <a:chExt cx="0" cy="0"/>
        </a:xfrm>
      </p:grpSpPr>
      <p:pic>
        <p:nvPicPr>
          <p:cNvPr descr="LOGO-B.png" id="66" name="Google Shape;66;p1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67" name="Google Shape;67;p1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8" name="Google Shape;68;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 name="Google Shape;69;p12"/>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 name="Google Shape;70;p12"/>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 name="Google Shape;71;p12"/>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 name="Google Shape;72;p12"/>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 name="Google Shape;73;p12"/>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74" name="Shape 74"/>
        <p:cNvGrpSpPr/>
        <p:nvPr/>
      </p:nvGrpSpPr>
      <p:grpSpPr>
        <a:xfrm>
          <a:off x="0" y="0"/>
          <a:ext cx="0" cy="0"/>
          <a:chOff x="0" y="0"/>
          <a:chExt cx="0" cy="0"/>
        </a:xfrm>
      </p:grpSpPr>
      <p:sp>
        <p:nvSpPr>
          <p:cNvPr id="75" name="Google Shape;75;p1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6" name="Google Shape;76;p1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7" name="Google Shape;77;p1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78" name="Shape 78"/>
        <p:cNvGrpSpPr/>
        <p:nvPr/>
      </p:nvGrpSpPr>
      <p:grpSpPr>
        <a:xfrm>
          <a:off x="0" y="0"/>
          <a:ext cx="0" cy="0"/>
          <a:chOff x="0" y="0"/>
          <a:chExt cx="0" cy="0"/>
        </a:xfrm>
      </p:grpSpPr>
      <p:pic>
        <p:nvPicPr>
          <p:cNvPr descr="LOGO-B.png" id="79" name="Google Shape;79;p1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0" name="Google Shape;80;p1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81" name="Google Shape;81;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4"/>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 name="Google Shape;83;p14"/>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14"/>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 name="Google Shape;85;p14"/>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14"/>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87" name="Shape 87"/>
        <p:cNvGrpSpPr/>
        <p:nvPr/>
      </p:nvGrpSpPr>
      <p:grpSpPr>
        <a:xfrm>
          <a:off x="0" y="0"/>
          <a:ext cx="0" cy="0"/>
          <a:chOff x="0" y="0"/>
          <a:chExt cx="0" cy="0"/>
        </a:xfrm>
      </p:grpSpPr>
      <p:sp>
        <p:nvSpPr>
          <p:cNvPr id="88" name="Google Shape;88;p1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9" name="Google Shape;89;p1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90" name="Google Shape;90;p15"/>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91" name="Shape 91"/>
        <p:cNvGrpSpPr/>
        <p:nvPr/>
      </p:nvGrpSpPr>
      <p:grpSpPr>
        <a:xfrm>
          <a:off x="0" y="0"/>
          <a:ext cx="0" cy="0"/>
          <a:chOff x="0" y="0"/>
          <a:chExt cx="0" cy="0"/>
        </a:xfrm>
      </p:grpSpPr>
      <p:pic>
        <p:nvPicPr>
          <p:cNvPr descr="LOGO-B.png" id="92" name="Google Shape;92;p1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93" name="Google Shape;93;p1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4" name="Google Shape;94;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 name="Google Shape;95;p16"/>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 name="Google Shape;96;p16"/>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16"/>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 name="Google Shape;98;p16"/>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16"/>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100" name="Shape 100"/>
        <p:cNvGrpSpPr/>
        <p:nvPr/>
      </p:nvGrpSpPr>
      <p:grpSpPr>
        <a:xfrm>
          <a:off x="0" y="0"/>
          <a:ext cx="0" cy="0"/>
          <a:chOff x="0" y="0"/>
          <a:chExt cx="0" cy="0"/>
        </a:xfrm>
      </p:grpSpPr>
      <p:sp>
        <p:nvSpPr>
          <p:cNvPr id="101" name="Google Shape;101;p1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02" name="Google Shape;102;p1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103" name="Google Shape;103;p1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04" name="Shape 104"/>
        <p:cNvGrpSpPr/>
        <p:nvPr/>
      </p:nvGrpSpPr>
      <p:grpSpPr>
        <a:xfrm>
          <a:off x="0" y="0"/>
          <a:ext cx="0" cy="0"/>
          <a:chOff x="0" y="0"/>
          <a:chExt cx="0" cy="0"/>
        </a:xfrm>
      </p:grpSpPr>
      <p:pic>
        <p:nvPicPr>
          <p:cNvPr descr="LOGO-B.png" id="105" name="Google Shape;105;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6" name="Google Shape;106;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7" name="Google Shape;10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18"/>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18"/>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18"/>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18"/>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8"/>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13" name="Shape 113"/>
        <p:cNvGrpSpPr/>
        <p:nvPr/>
      </p:nvGrpSpPr>
      <p:grpSpPr>
        <a:xfrm>
          <a:off x="0" y="0"/>
          <a:ext cx="0" cy="0"/>
          <a:chOff x="0" y="0"/>
          <a:chExt cx="0" cy="0"/>
        </a:xfrm>
      </p:grpSpPr>
      <p:sp>
        <p:nvSpPr>
          <p:cNvPr id="114" name="Google Shape;114;p1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5" name="Google Shape;115;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6" name="Google Shape;116;p1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17" name="Shape 117"/>
        <p:cNvGrpSpPr/>
        <p:nvPr/>
      </p:nvGrpSpPr>
      <p:grpSpPr>
        <a:xfrm>
          <a:off x="0" y="0"/>
          <a:ext cx="0" cy="0"/>
          <a:chOff x="0" y="0"/>
          <a:chExt cx="0" cy="0"/>
        </a:xfrm>
      </p:grpSpPr>
      <p:pic>
        <p:nvPicPr>
          <p:cNvPr descr="LOGO-B.png" id="118" name="Google Shape;118;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9" name="Google Shape;119;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0" name="Google Shape;120;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 name="Google Shape;121;p20"/>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20"/>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20"/>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20"/>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20"/>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8" name="Shape 18"/>
        <p:cNvGrpSpPr/>
        <p:nvPr/>
      </p:nvGrpSpPr>
      <p:grpSpPr>
        <a:xfrm>
          <a:off x="0" y="0"/>
          <a:ext cx="0" cy="0"/>
          <a:chOff x="0" y="0"/>
          <a:chExt cx="0" cy="0"/>
        </a:xfrm>
      </p:grpSpPr>
      <p:sp>
        <p:nvSpPr>
          <p:cNvPr id="19" name="Google Shape;19;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B.png" id="20" name="Google Shape;20;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21" name="Google Shape;21;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26" name="Shape 126"/>
        <p:cNvGrpSpPr/>
        <p:nvPr/>
      </p:nvGrpSpPr>
      <p:grpSpPr>
        <a:xfrm>
          <a:off x="0" y="0"/>
          <a:ext cx="0" cy="0"/>
          <a:chOff x="0" y="0"/>
          <a:chExt cx="0" cy="0"/>
        </a:xfrm>
      </p:grpSpPr>
      <p:sp>
        <p:nvSpPr>
          <p:cNvPr id="127" name="Google Shape;127;p2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8" name="Google Shape;128;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9" name="Google Shape;129;p2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30" name="Shape 130"/>
        <p:cNvGrpSpPr/>
        <p:nvPr/>
      </p:nvGrpSpPr>
      <p:grpSpPr>
        <a:xfrm>
          <a:off x="0" y="0"/>
          <a:ext cx="0" cy="0"/>
          <a:chOff x="0" y="0"/>
          <a:chExt cx="0" cy="0"/>
        </a:xfrm>
      </p:grpSpPr>
      <p:pic>
        <p:nvPicPr>
          <p:cNvPr descr="LOGO-B.png" id="131" name="Google Shape;131;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32" name="Google Shape;132;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33" name="Google Shape;13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22"/>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22"/>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22"/>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22"/>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22"/>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39" name="Shape 139"/>
        <p:cNvGrpSpPr/>
        <p:nvPr/>
      </p:nvGrpSpPr>
      <p:grpSpPr>
        <a:xfrm>
          <a:off x="0" y="0"/>
          <a:ext cx="0" cy="0"/>
          <a:chOff x="0" y="0"/>
          <a:chExt cx="0" cy="0"/>
        </a:xfrm>
      </p:grpSpPr>
      <p:sp>
        <p:nvSpPr>
          <p:cNvPr id="140" name="Google Shape;140;p2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41" name="Google Shape;141;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42" name="Google Shape;142;p2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43" name="Shape 143"/>
        <p:cNvGrpSpPr/>
        <p:nvPr/>
      </p:nvGrpSpPr>
      <p:grpSpPr>
        <a:xfrm>
          <a:off x="0" y="0"/>
          <a:ext cx="0" cy="0"/>
          <a:chOff x="0" y="0"/>
          <a:chExt cx="0" cy="0"/>
        </a:xfrm>
      </p:grpSpPr>
      <p:pic>
        <p:nvPicPr>
          <p:cNvPr descr="LOGO-B.png" id="144" name="Google Shape;144;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5" name="Google Shape;145;p2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6" name="Google Shape;146;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 name="Google Shape;147;p24"/>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24"/>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24"/>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24"/>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24"/>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22" name="Shape 22"/>
        <p:cNvGrpSpPr/>
        <p:nvPr/>
      </p:nvGrpSpPr>
      <p:grpSpPr>
        <a:xfrm>
          <a:off x="0" y="0"/>
          <a:ext cx="0" cy="0"/>
          <a:chOff x="0" y="0"/>
          <a:chExt cx="0" cy="0"/>
        </a:xfrm>
      </p:grpSpPr>
      <p:pic>
        <p:nvPicPr>
          <p:cNvPr descr="LOGO-B.png" id="23" name="Google Shape;23;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4" name="Google Shape;24;p4"/>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 name="Google Shape;25;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 name="Google Shape;26;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 name="Google Shape;27;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 name="Google Shape;28;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jpg" id="29" name="Google Shape;29;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30" name="Google Shape;30;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31" name="Shape 31"/>
        <p:cNvGrpSpPr/>
        <p:nvPr/>
      </p:nvGrpSpPr>
      <p:grpSpPr>
        <a:xfrm>
          <a:off x="0" y="0"/>
          <a:ext cx="0" cy="0"/>
          <a:chOff x="0" y="0"/>
          <a:chExt cx="0" cy="0"/>
        </a:xfrm>
      </p:grpSpPr>
      <p:sp>
        <p:nvSpPr>
          <p:cNvPr id="32" name="Google Shape;32;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pic>
        <p:nvPicPr>
          <p:cNvPr descr="logo.jpg" id="37" name="Google Shape;37;p5"/>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8" name="Shape 38"/>
        <p:cNvGrpSpPr/>
        <p:nvPr/>
      </p:nvGrpSpPr>
      <p:grpSpPr>
        <a:xfrm>
          <a:off x="0" y="0"/>
          <a:ext cx="0" cy="0"/>
          <a:chOff x="0" y="0"/>
          <a:chExt cx="0" cy="0"/>
        </a:xfrm>
      </p:grpSpPr>
      <p:sp>
        <p:nvSpPr>
          <p:cNvPr id="39" name="Google Shape;39;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44" name="Shape 44"/>
        <p:cNvGrpSpPr/>
        <p:nvPr/>
      </p:nvGrpSpPr>
      <p:grpSpPr>
        <a:xfrm>
          <a:off x="0" y="0"/>
          <a:ext cx="0" cy="0"/>
          <a:chOff x="0" y="0"/>
          <a:chExt cx="0" cy="0"/>
        </a:xfrm>
      </p:grpSpPr>
      <p:pic>
        <p:nvPicPr>
          <p:cNvPr descr="ppt institucional-actualizado[1].jpg" id="45" name="Google Shape;45;p7"/>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46" name="Shape 46"/>
        <p:cNvGrpSpPr/>
        <p:nvPr/>
      </p:nvGrpSpPr>
      <p:grpSpPr>
        <a:xfrm>
          <a:off x="0" y="0"/>
          <a:ext cx="0" cy="0"/>
          <a:chOff x="0" y="0"/>
          <a:chExt cx="0" cy="0"/>
        </a:xfrm>
      </p:grpSpPr>
      <p:sp>
        <p:nvSpPr>
          <p:cNvPr id="47" name="Google Shape;47;p8"/>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8000">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48" name="Shape 48"/>
        <p:cNvGrpSpPr/>
        <p:nvPr/>
      </p:nvGrpSpPr>
      <p:grpSpPr>
        <a:xfrm>
          <a:off x="0" y="0"/>
          <a:ext cx="0" cy="0"/>
          <a:chOff x="0" y="0"/>
          <a:chExt cx="0" cy="0"/>
        </a:xfrm>
      </p:grpSpPr>
      <p:sp>
        <p:nvSpPr>
          <p:cNvPr id="49" name="Google Shape;49;p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0" name="Google Shape;50;p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51" name="Google Shape;51;p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52" name="Shape 52"/>
        <p:cNvGrpSpPr/>
        <p:nvPr/>
      </p:nvGrpSpPr>
      <p:grpSpPr>
        <a:xfrm>
          <a:off x="0" y="0"/>
          <a:ext cx="0" cy="0"/>
          <a:chOff x="0" y="0"/>
          <a:chExt cx="0" cy="0"/>
        </a:xfrm>
      </p:grpSpPr>
      <p:pic>
        <p:nvPicPr>
          <p:cNvPr descr="LOGO-B.png" id="53" name="Google Shape;53;p1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4" name="Google Shape;54;p1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5" name="Google Shape;55;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10"/>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 name="Google Shape;57;p10"/>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 name="Google Shape;58;p10"/>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 name="Google Shape;59;p10"/>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 name="Google Shape;60;p10"/>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p:nvPr/>
        </p:nvSpPr>
        <p:spPr>
          <a:xfrm>
            <a:off x="878986" y="6215970"/>
            <a:ext cx="3129544"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CL" sz="1800" u="none" cap="none" strike="noStrike">
                <a:solidFill>
                  <a:srgbClr val="7F7F7F"/>
                </a:solidFill>
                <a:latin typeface="Candara"/>
                <a:ea typeface="Candara"/>
                <a:cs typeface="Candara"/>
                <a:sym typeface="Candara"/>
              </a:rPr>
              <a:t>Marzo 2018</a:t>
            </a:r>
            <a:endParaRPr b="0" i="0" sz="1800" u="none" cap="none" strike="noStrike">
              <a:solidFill>
                <a:srgbClr val="7F7F7F"/>
              </a:solidFill>
              <a:latin typeface="Candara"/>
              <a:ea typeface="Candara"/>
              <a:cs typeface="Candara"/>
              <a:sym typeface="Candara"/>
            </a:endParaRPr>
          </a:p>
        </p:txBody>
      </p:sp>
      <p:sp>
        <p:nvSpPr>
          <p:cNvPr id="157" name="Google Shape;157;p25"/>
          <p:cNvSpPr txBox="1"/>
          <p:nvPr/>
        </p:nvSpPr>
        <p:spPr>
          <a:xfrm>
            <a:off x="711757" y="5754305"/>
            <a:ext cx="346400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CL" sz="1800" u="none" cap="none" strike="noStrike">
                <a:solidFill>
                  <a:schemeClr val="dk1"/>
                </a:solidFill>
                <a:latin typeface="Candara"/>
                <a:ea typeface="Candara"/>
                <a:cs typeface="Candara"/>
                <a:sym typeface="Candara"/>
              </a:rPr>
              <a:t>PBY3101: Programación de Base de Datos</a:t>
            </a:r>
            <a:endParaRPr b="0" i="0" sz="1800" u="none" cap="none" strike="noStrike">
              <a:solidFill>
                <a:schemeClr val="dk1"/>
              </a:solidFill>
              <a:latin typeface="Candara"/>
              <a:ea typeface="Candara"/>
              <a:cs typeface="Candara"/>
              <a:sym typeface="Candara"/>
            </a:endParaRPr>
          </a:p>
        </p:txBody>
      </p:sp>
      <p:sp>
        <p:nvSpPr>
          <p:cNvPr id="158" name="Google Shape;158;p25"/>
          <p:cNvSpPr/>
          <p:nvPr/>
        </p:nvSpPr>
        <p:spPr>
          <a:xfrm>
            <a:off x="901041" y="3907645"/>
            <a:ext cx="3085434" cy="138499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CL" sz="2800" u="none" cap="none" strike="noStrike">
                <a:solidFill>
                  <a:srgbClr val="0F243E"/>
                </a:solidFill>
                <a:latin typeface="Calibri"/>
                <a:ea typeface="Calibri"/>
                <a:cs typeface="Calibri"/>
                <a:sym typeface="Calibri"/>
              </a:rPr>
              <a:t>Parámetros de Procedimientos Almacenados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4"/>
          <p:cNvSpPr/>
          <p:nvPr/>
        </p:nvSpPr>
        <p:spPr>
          <a:xfrm>
            <a:off x="3870001" y="501125"/>
            <a:ext cx="4768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1800">
                <a:solidFill>
                  <a:schemeClr val="lt1"/>
                </a:solidFill>
                <a:latin typeface="Calibri"/>
                <a:ea typeface="Calibri"/>
                <a:cs typeface="Calibri"/>
                <a:sym typeface="Calibri"/>
              </a:rPr>
              <a:t>Parámetros de Procedimientos Almacenados </a:t>
            </a:r>
            <a:endParaRPr b="1"/>
          </a:p>
        </p:txBody>
      </p:sp>
      <p:pic>
        <p:nvPicPr>
          <p:cNvPr id="223" name="Google Shape;223;p34"/>
          <p:cNvPicPr preferRelativeResize="0"/>
          <p:nvPr/>
        </p:nvPicPr>
        <p:blipFill rotWithShape="1">
          <a:blip r:embed="rId3">
            <a:alphaModFix/>
          </a:blip>
          <a:srcRect b="0" l="0" r="0" t="0"/>
          <a:stretch/>
        </p:blipFill>
        <p:spPr>
          <a:xfrm>
            <a:off x="616771" y="2384742"/>
            <a:ext cx="7181386" cy="205344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5"/>
          <p:cNvSpPr/>
          <p:nvPr/>
        </p:nvSpPr>
        <p:spPr>
          <a:xfrm>
            <a:off x="3672001" y="501125"/>
            <a:ext cx="4966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1800">
                <a:solidFill>
                  <a:schemeClr val="lt1"/>
                </a:solidFill>
                <a:latin typeface="Calibri"/>
                <a:ea typeface="Calibri"/>
                <a:cs typeface="Calibri"/>
                <a:sym typeface="Calibri"/>
              </a:rPr>
              <a:t>Parámetros de Procedimientos Almacenados </a:t>
            </a:r>
            <a:endParaRPr b="1"/>
          </a:p>
        </p:txBody>
      </p:sp>
      <p:sp>
        <p:nvSpPr>
          <p:cNvPr id="229" name="Google Shape;229;p35"/>
          <p:cNvSpPr/>
          <p:nvPr/>
        </p:nvSpPr>
        <p:spPr>
          <a:xfrm>
            <a:off x="587675" y="1349800"/>
            <a:ext cx="7407600" cy="450300"/>
          </a:xfrm>
          <a:prstGeom prst="rect">
            <a:avLst/>
          </a:prstGeom>
          <a:noFill/>
          <a:ln>
            <a:noFill/>
          </a:ln>
        </p:spPr>
        <p:txBody>
          <a:bodyPr anchorCtr="0" anchor="t" bIns="45700" lIns="91425" spcFirstLastPara="1" rIns="91425" wrap="square" tIns="45700">
            <a:noAutofit/>
          </a:bodyPr>
          <a:lstStyle/>
          <a:p>
            <a:pPr indent="0" lvl="0" marL="0" marR="0" rtl="0" algn="l">
              <a:lnSpc>
                <a:spcPct val="64285"/>
              </a:lnSpc>
              <a:spcBef>
                <a:spcPts val="0"/>
              </a:spcBef>
              <a:spcAft>
                <a:spcPts val="0"/>
              </a:spcAft>
              <a:buNone/>
            </a:pPr>
            <a:r>
              <a:rPr b="1" lang="es-CL" sz="2800">
                <a:solidFill>
                  <a:srgbClr val="0F243E"/>
                </a:solidFill>
                <a:latin typeface="Calibri"/>
                <a:ea typeface="Calibri"/>
                <a:cs typeface="Calibri"/>
                <a:sym typeface="Calibri"/>
              </a:rPr>
              <a:t>Usando la opción DEFAULT para los parámetros</a:t>
            </a:r>
            <a:endParaRPr sz="2800">
              <a:solidFill>
                <a:srgbClr val="0F243E"/>
              </a:solidFill>
              <a:latin typeface="Calibri"/>
              <a:ea typeface="Calibri"/>
              <a:cs typeface="Calibri"/>
              <a:sym typeface="Calibri"/>
            </a:endParaRPr>
          </a:p>
        </p:txBody>
      </p:sp>
      <p:sp>
        <p:nvSpPr>
          <p:cNvPr id="230" name="Google Shape;230;p35"/>
          <p:cNvSpPr/>
          <p:nvPr/>
        </p:nvSpPr>
        <p:spPr>
          <a:xfrm>
            <a:off x="609450" y="2059300"/>
            <a:ext cx="8102700" cy="3124800"/>
          </a:xfrm>
          <a:prstGeom prst="rect">
            <a:avLst/>
          </a:prstGeom>
          <a:noFill/>
          <a:ln>
            <a:noFill/>
          </a:ln>
        </p:spPr>
        <p:txBody>
          <a:bodyPr anchorCtr="0" anchor="t" bIns="45700" lIns="91425" spcFirstLastPara="1" rIns="91425" wrap="square" tIns="45700">
            <a:noAutofit/>
          </a:bodyPr>
          <a:lstStyle/>
          <a:p>
            <a:pPr indent="0" lvl="0" marL="0" marR="0" rtl="0" algn="just">
              <a:lnSpc>
                <a:spcPct val="75000"/>
              </a:lnSpc>
              <a:spcBef>
                <a:spcPts val="0"/>
              </a:spcBef>
              <a:spcAft>
                <a:spcPts val="0"/>
              </a:spcAft>
              <a:buNone/>
            </a:pPr>
            <a:r>
              <a:rPr lang="es-CL" sz="2400">
                <a:solidFill>
                  <a:srgbClr val="0F243E"/>
                </a:solidFill>
                <a:latin typeface="Calibri"/>
                <a:ea typeface="Calibri"/>
                <a:cs typeface="Calibri"/>
                <a:sym typeface="Calibri"/>
              </a:rPr>
              <a:t>Se puede utilizar cuando asignan valores por defecto a parámetros formales, se puede ejecutar el procedimiento sin proporcionar un valor a ese parámetro. Es válido sólo para parámetros IN.</a:t>
            </a:r>
            <a:endParaRPr sz="2400">
              <a:solidFill>
                <a:srgbClr val="0F243E"/>
              </a:solidFill>
              <a:latin typeface="Calibri"/>
              <a:ea typeface="Calibri"/>
              <a:cs typeface="Calibri"/>
              <a:sym typeface="Calibri"/>
            </a:endParaRPr>
          </a:p>
          <a:p>
            <a:pPr indent="0" lvl="0" marL="0" marR="0" rtl="0" algn="l">
              <a:lnSpc>
                <a:spcPct val="75000"/>
              </a:lnSpc>
              <a:spcBef>
                <a:spcPts val="1000"/>
              </a:spcBef>
              <a:spcAft>
                <a:spcPts val="0"/>
              </a:spcAft>
              <a:buNone/>
            </a:pPr>
            <a:r>
              <a:rPr lang="es-CL" sz="2400">
                <a:solidFill>
                  <a:srgbClr val="0F243E"/>
                </a:solidFill>
                <a:latin typeface="Calibri"/>
                <a:ea typeface="Calibri"/>
                <a:cs typeface="Calibri"/>
                <a:sym typeface="Calibri"/>
              </a:rPr>
              <a:t>Para asignar valores por defectos existen dos formas:</a:t>
            </a:r>
            <a:endParaRPr sz="2400">
              <a:solidFill>
                <a:srgbClr val="0F243E"/>
              </a:solidFill>
              <a:latin typeface="Calibri"/>
              <a:ea typeface="Calibri"/>
              <a:cs typeface="Calibri"/>
              <a:sym typeface="Calibri"/>
            </a:endParaRPr>
          </a:p>
          <a:p>
            <a:pPr indent="-342900" lvl="0" marL="342900" marR="0" rtl="0" algn="l">
              <a:lnSpc>
                <a:spcPct val="75000"/>
              </a:lnSpc>
              <a:spcBef>
                <a:spcPts val="1000"/>
              </a:spcBef>
              <a:spcAft>
                <a:spcPts val="0"/>
              </a:spcAft>
              <a:buClr>
                <a:srgbClr val="0F243E"/>
              </a:buClr>
              <a:buSzPts val="2400"/>
              <a:buFont typeface="Noto Sans Symbols"/>
              <a:buChar char="∙"/>
            </a:pPr>
            <a:r>
              <a:rPr lang="es-CL" sz="2400">
                <a:solidFill>
                  <a:srgbClr val="0F243E"/>
                </a:solidFill>
                <a:latin typeface="Calibri"/>
                <a:ea typeface="Calibri"/>
                <a:cs typeface="Calibri"/>
                <a:sym typeface="Calibri"/>
              </a:rPr>
              <a:t>Usando el operador de asignación :=</a:t>
            </a:r>
            <a:endParaRPr sz="2400">
              <a:solidFill>
                <a:srgbClr val="0F243E"/>
              </a:solidFill>
              <a:latin typeface="Calibri"/>
              <a:ea typeface="Calibri"/>
              <a:cs typeface="Calibri"/>
              <a:sym typeface="Calibri"/>
            </a:endParaRPr>
          </a:p>
          <a:p>
            <a:pPr indent="-342900" lvl="0" marL="342900" marR="0" rtl="0" algn="l">
              <a:lnSpc>
                <a:spcPct val="75000"/>
              </a:lnSpc>
              <a:spcBef>
                <a:spcPts val="0"/>
              </a:spcBef>
              <a:spcAft>
                <a:spcPts val="0"/>
              </a:spcAft>
              <a:buClr>
                <a:srgbClr val="0F243E"/>
              </a:buClr>
              <a:buSzPts val="2400"/>
              <a:buFont typeface="Noto Sans Symbols"/>
              <a:buChar char="∙"/>
            </a:pPr>
            <a:r>
              <a:rPr lang="es-CL" sz="2400">
                <a:solidFill>
                  <a:srgbClr val="0F243E"/>
                </a:solidFill>
                <a:latin typeface="Calibri"/>
                <a:ea typeface="Calibri"/>
                <a:cs typeface="Calibri"/>
                <a:sym typeface="Calibri"/>
              </a:rPr>
              <a:t>Usando la opción DEFAULT.</a:t>
            </a:r>
            <a:endParaRPr sz="2400">
              <a:solidFill>
                <a:srgbClr val="0F243E"/>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6"/>
          <p:cNvSpPr/>
          <p:nvPr/>
        </p:nvSpPr>
        <p:spPr>
          <a:xfrm>
            <a:off x="3906001" y="501125"/>
            <a:ext cx="4732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1800">
                <a:solidFill>
                  <a:schemeClr val="lt1"/>
                </a:solidFill>
                <a:latin typeface="Calibri"/>
                <a:ea typeface="Calibri"/>
                <a:cs typeface="Calibri"/>
                <a:sym typeface="Calibri"/>
              </a:rPr>
              <a:t>Parámetros de Procedimientos Almacenados </a:t>
            </a:r>
            <a:endParaRPr b="1"/>
          </a:p>
        </p:txBody>
      </p:sp>
      <p:pic>
        <p:nvPicPr>
          <p:cNvPr id="237" name="Google Shape;237;p36"/>
          <p:cNvPicPr preferRelativeResize="0"/>
          <p:nvPr/>
        </p:nvPicPr>
        <p:blipFill rotWithShape="1">
          <a:blip r:embed="rId3">
            <a:alphaModFix/>
          </a:blip>
          <a:srcRect b="0" l="0" r="0" t="0"/>
          <a:stretch/>
        </p:blipFill>
        <p:spPr>
          <a:xfrm>
            <a:off x="1327610" y="1466383"/>
            <a:ext cx="6913756" cy="392522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7"/>
          <p:cNvSpPr/>
          <p:nvPr/>
        </p:nvSpPr>
        <p:spPr>
          <a:xfrm>
            <a:off x="3744001" y="501125"/>
            <a:ext cx="489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1800">
                <a:solidFill>
                  <a:schemeClr val="lt1"/>
                </a:solidFill>
                <a:latin typeface="Calibri"/>
                <a:ea typeface="Calibri"/>
                <a:cs typeface="Calibri"/>
                <a:sym typeface="Calibri"/>
              </a:rPr>
              <a:t>Parámetros de Procedimientos Almacenados </a:t>
            </a:r>
            <a:endParaRPr b="1"/>
          </a:p>
        </p:txBody>
      </p:sp>
      <p:sp>
        <p:nvSpPr>
          <p:cNvPr id="243" name="Google Shape;243;p37"/>
          <p:cNvSpPr/>
          <p:nvPr/>
        </p:nvSpPr>
        <p:spPr>
          <a:xfrm>
            <a:off x="615875" y="1330221"/>
            <a:ext cx="7761300" cy="973800"/>
          </a:xfrm>
          <a:prstGeom prst="rect">
            <a:avLst/>
          </a:prstGeom>
          <a:noFill/>
          <a:ln>
            <a:noFill/>
          </a:ln>
        </p:spPr>
        <p:txBody>
          <a:bodyPr anchorCtr="0" anchor="t" bIns="45700" lIns="91425" spcFirstLastPara="1" rIns="91425" wrap="square" tIns="45700">
            <a:noAutofit/>
          </a:bodyPr>
          <a:lstStyle/>
          <a:p>
            <a:pPr indent="0" lvl="0" marL="0" marR="0" rtl="0" algn="just">
              <a:lnSpc>
                <a:spcPct val="64285"/>
              </a:lnSpc>
              <a:spcBef>
                <a:spcPts val="0"/>
              </a:spcBef>
              <a:spcAft>
                <a:spcPts val="0"/>
              </a:spcAft>
              <a:buNone/>
            </a:pPr>
            <a:r>
              <a:rPr b="1" lang="es-CL" sz="2800">
                <a:solidFill>
                  <a:srgbClr val="0F243E"/>
                </a:solidFill>
                <a:latin typeface="Calibri"/>
                <a:ea typeface="Calibri"/>
                <a:cs typeface="Calibri"/>
                <a:sym typeface="Calibri"/>
              </a:rPr>
              <a:t>Ejecutando un Procedimiento desde otro Procedimiento</a:t>
            </a:r>
            <a:endParaRPr/>
          </a:p>
          <a:p>
            <a:pPr indent="0" lvl="0" marL="0" marR="0" rtl="0" algn="just">
              <a:lnSpc>
                <a:spcPct val="64285"/>
              </a:lnSpc>
              <a:spcBef>
                <a:spcPts val="1000"/>
              </a:spcBef>
              <a:spcAft>
                <a:spcPts val="0"/>
              </a:spcAft>
              <a:buNone/>
            </a:pPr>
            <a:r>
              <a:t/>
            </a:r>
            <a:endParaRPr sz="2800">
              <a:solidFill>
                <a:srgbClr val="0F243E"/>
              </a:solidFill>
              <a:latin typeface="Calibri"/>
              <a:ea typeface="Calibri"/>
              <a:cs typeface="Calibri"/>
              <a:sym typeface="Calibri"/>
            </a:endParaRPr>
          </a:p>
          <a:p>
            <a:pPr indent="0" lvl="0" marL="0" marR="0" rtl="0" algn="just">
              <a:lnSpc>
                <a:spcPct val="75000"/>
              </a:lnSpc>
              <a:spcBef>
                <a:spcPts val="1000"/>
              </a:spcBef>
              <a:spcAft>
                <a:spcPts val="0"/>
              </a:spcAft>
              <a:buNone/>
            </a:pPr>
            <a:r>
              <a:rPr lang="es-CL" sz="2400">
                <a:solidFill>
                  <a:srgbClr val="0F243E"/>
                </a:solidFill>
                <a:latin typeface="Calibri"/>
                <a:ea typeface="Calibri"/>
                <a:cs typeface="Calibri"/>
                <a:sym typeface="Calibri"/>
              </a:rPr>
              <a:t>Para ejecutar un procedimiento desde otro, primero se debe crear el procedimiento que se desea ejecutar y posteriormente el procedimiento que lo ejecuta.</a:t>
            </a:r>
            <a:endParaRPr sz="2400">
              <a:solidFill>
                <a:srgbClr val="0F243E"/>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8"/>
          <p:cNvSpPr/>
          <p:nvPr/>
        </p:nvSpPr>
        <p:spPr>
          <a:xfrm>
            <a:off x="3816001" y="501125"/>
            <a:ext cx="4822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1800">
                <a:solidFill>
                  <a:schemeClr val="lt1"/>
                </a:solidFill>
                <a:latin typeface="Calibri"/>
                <a:ea typeface="Calibri"/>
                <a:cs typeface="Calibri"/>
                <a:sym typeface="Calibri"/>
              </a:rPr>
              <a:t>Parámetros de Procedimientos Almacenados </a:t>
            </a:r>
            <a:endParaRPr b="1"/>
          </a:p>
        </p:txBody>
      </p:sp>
      <p:pic>
        <p:nvPicPr>
          <p:cNvPr id="250" name="Google Shape;250;p38"/>
          <p:cNvPicPr preferRelativeResize="0"/>
          <p:nvPr/>
        </p:nvPicPr>
        <p:blipFill rotWithShape="1">
          <a:blip r:embed="rId3">
            <a:alphaModFix/>
          </a:blip>
          <a:srcRect b="0" l="0" r="0" t="0"/>
          <a:stretch/>
        </p:blipFill>
        <p:spPr>
          <a:xfrm>
            <a:off x="714401" y="1851249"/>
            <a:ext cx="7715201" cy="3674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9"/>
          <p:cNvSpPr/>
          <p:nvPr/>
        </p:nvSpPr>
        <p:spPr>
          <a:xfrm>
            <a:off x="3726001" y="501125"/>
            <a:ext cx="4912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1800">
                <a:solidFill>
                  <a:schemeClr val="lt1"/>
                </a:solidFill>
                <a:latin typeface="Calibri"/>
                <a:ea typeface="Calibri"/>
                <a:cs typeface="Calibri"/>
                <a:sym typeface="Calibri"/>
              </a:rPr>
              <a:t>Parámetros de Procedimientos Almacenados </a:t>
            </a:r>
            <a:endParaRPr b="1"/>
          </a:p>
        </p:txBody>
      </p:sp>
      <p:sp>
        <p:nvSpPr>
          <p:cNvPr id="257" name="Google Shape;257;p39"/>
          <p:cNvSpPr/>
          <p:nvPr/>
        </p:nvSpPr>
        <p:spPr>
          <a:xfrm>
            <a:off x="616082" y="1298151"/>
            <a:ext cx="71679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2800">
                <a:solidFill>
                  <a:srgbClr val="0F243E"/>
                </a:solidFill>
                <a:latin typeface="Calibri"/>
                <a:ea typeface="Calibri"/>
                <a:cs typeface="Calibri"/>
                <a:sym typeface="Calibri"/>
              </a:rPr>
              <a:t>Excepciones Manejadas en los Procedimientos</a:t>
            </a:r>
            <a:r>
              <a:rPr lang="es-CL" sz="2800">
                <a:solidFill>
                  <a:srgbClr val="0F243E"/>
                </a:solidFill>
                <a:latin typeface="Calibri"/>
                <a:ea typeface="Calibri"/>
                <a:cs typeface="Calibri"/>
                <a:sym typeface="Calibri"/>
              </a:rPr>
              <a:t> </a:t>
            </a:r>
            <a:endParaRPr/>
          </a:p>
        </p:txBody>
      </p:sp>
      <p:pic>
        <p:nvPicPr>
          <p:cNvPr id="258" name="Google Shape;258;p39"/>
          <p:cNvPicPr preferRelativeResize="0"/>
          <p:nvPr/>
        </p:nvPicPr>
        <p:blipFill/>
        <p:spPr>
          <a:xfrm>
            <a:off x="1461643" y="2249031"/>
            <a:ext cx="6812700" cy="3117300"/>
          </a:xfrm>
          <a:prstGeom prst="rect">
            <a:avLst/>
          </a:prstGeom>
          <a:solidFill>
            <a:srgbClr val="FFFFFF"/>
          </a:solid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0"/>
          <p:cNvSpPr/>
          <p:nvPr/>
        </p:nvSpPr>
        <p:spPr>
          <a:xfrm>
            <a:off x="3348002" y="501125"/>
            <a:ext cx="5290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1800">
                <a:solidFill>
                  <a:schemeClr val="lt1"/>
                </a:solidFill>
                <a:latin typeface="Calibri"/>
                <a:ea typeface="Calibri"/>
                <a:cs typeface="Calibri"/>
                <a:sym typeface="Calibri"/>
              </a:rPr>
              <a:t>Parámetros de Procedimientos Almacenados </a:t>
            </a:r>
            <a:endParaRPr b="1"/>
          </a:p>
        </p:txBody>
      </p:sp>
      <p:sp>
        <p:nvSpPr>
          <p:cNvPr id="264" name="Google Shape;264;p40"/>
          <p:cNvSpPr/>
          <p:nvPr/>
        </p:nvSpPr>
        <p:spPr>
          <a:xfrm>
            <a:off x="609475" y="1413671"/>
            <a:ext cx="7925100" cy="4490400"/>
          </a:xfrm>
          <a:prstGeom prst="rect">
            <a:avLst/>
          </a:prstGeom>
          <a:noFill/>
          <a:ln>
            <a:noFill/>
          </a:ln>
        </p:spPr>
        <p:txBody>
          <a:bodyPr anchorCtr="0" anchor="t" bIns="45700" lIns="91425" spcFirstLastPara="1" rIns="91425" wrap="square" tIns="45700">
            <a:noAutofit/>
          </a:bodyPr>
          <a:lstStyle/>
          <a:p>
            <a:pPr indent="0" lvl="0" marL="0" marR="0" rtl="0" algn="just">
              <a:lnSpc>
                <a:spcPct val="75000"/>
              </a:lnSpc>
              <a:spcBef>
                <a:spcPts val="0"/>
              </a:spcBef>
              <a:spcAft>
                <a:spcPts val="0"/>
              </a:spcAft>
              <a:buNone/>
            </a:pPr>
            <a:r>
              <a:rPr lang="es-CL" sz="2400">
                <a:solidFill>
                  <a:srgbClr val="0F243E"/>
                </a:solidFill>
                <a:latin typeface="Calibri"/>
                <a:ea typeface="Calibri"/>
                <a:cs typeface="Calibri"/>
                <a:sym typeface="Calibri"/>
              </a:rPr>
              <a:t>Cuando se produce una excepción y se manipula, el siguiente flujo de código se lleva a cabo: </a:t>
            </a:r>
            <a:endParaRPr sz="2400">
              <a:solidFill>
                <a:srgbClr val="0F243E"/>
              </a:solidFill>
              <a:latin typeface="Calibri"/>
              <a:ea typeface="Calibri"/>
              <a:cs typeface="Calibri"/>
              <a:sym typeface="Calibri"/>
            </a:endParaRPr>
          </a:p>
          <a:p>
            <a:pPr indent="0" lvl="0" marL="0" marR="0" rtl="0" algn="just">
              <a:lnSpc>
                <a:spcPct val="75000"/>
              </a:lnSpc>
              <a:spcBef>
                <a:spcPts val="1000"/>
              </a:spcBef>
              <a:spcAft>
                <a:spcPts val="0"/>
              </a:spcAft>
              <a:buNone/>
            </a:pPr>
            <a:r>
              <a:t/>
            </a:r>
            <a:endParaRPr sz="2400">
              <a:solidFill>
                <a:srgbClr val="0F243E"/>
              </a:solidFill>
              <a:latin typeface="Calibri"/>
              <a:ea typeface="Calibri"/>
              <a:cs typeface="Calibri"/>
              <a:sym typeface="Calibri"/>
            </a:endParaRPr>
          </a:p>
          <a:p>
            <a:pPr indent="-342900" lvl="0" marL="342900" marR="0" rtl="0" algn="just">
              <a:lnSpc>
                <a:spcPct val="75000"/>
              </a:lnSpc>
              <a:spcBef>
                <a:spcPts val="1000"/>
              </a:spcBef>
              <a:spcAft>
                <a:spcPts val="0"/>
              </a:spcAft>
              <a:buClr>
                <a:srgbClr val="0F243E"/>
              </a:buClr>
              <a:buSzPts val="2400"/>
              <a:buFont typeface="Calibri"/>
              <a:buAutoNum type="arabicPeriod"/>
            </a:pPr>
            <a:r>
              <a:rPr lang="es-CL" sz="2400">
                <a:solidFill>
                  <a:srgbClr val="0F243E"/>
                </a:solidFill>
                <a:latin typeface="Calibri"/>
                <a:ea typeface="Calibri"/>
                <a:cs typeface="Calibri"/>
                <a:sym typeface="Calibri"/>
              </a:rPr>
              <a:t>Se produce la excepción. </a:t>
            </a:r>
            <a:endParaRPr sz="2400">
              <a:solidFill>
                <a:srgbClr val="0F243E"/>
              </a:solidFill>
              <a:latin typeface="Calibri"/>
              <a:ea typeface="Calibri"/>
              <a:cs typeface="Calibri"/>
              <a:sym typeface="Calibri"/>
            </a:endParaRPr>
          </a:p>
          <a:p>
            <a:pPr indent="-190500" lvl="0" marL="342900" marR="0" rtl="0" algn="just">
              <a:lnSpc>
                <a:spcPct val="75000"/>
              </a:lnSpc>
              <a:spcBef>
                <a:spcPts val="0"/>
              </a:spcBef>
              <a:spcAft>
                <a:spcPts val="0"/>
              </a:spcAft>
              <a:buClr>
                <a:schemeClr val="dk1"/>
              </a:buClr>
              <a:buSzPts val="2400"/>
              <a:buFont typeface="Calibri"/>
              <a:buNone/>
            </a:pPr>
            <a:r>
              <a:t/>
            </a:r>
            <a:endParaRPr sz="2400">
              <a:solidFill>
                <a:srgbClr val="0F243E"/>
              </a:solidFill>
              <a:latin typeface="Calibri"/>
              <a:ea typeface="Calibri"/>
              <a:cs typeface="Calibri"/>
              <a:sym typeface="Calibri"/>
            </a:endParaRPr>
          </a:p>
          <a:p>
            <a:pPr indent="-342900" lvl="0" marL="342900" marR="0" rtl="0" algn="just">
              <a:lnSpc>
                <a:spcPct val="75000"/>
              </a:lnSpc>
              <a:spcBef>
                <a:spcPts val="0"/>
              </a:spcBef>
              <a:spcAft>
                <a:spcPts val="0"/>
              </a:spcAft>
              <a:buClr>
                <a:srgbClr val="0F243E"/>
              </a:buClr>
              <a:buSzPts val="2400"/>
              <a:buFont typeface="Calibri"/>
              <a:buAutoNum type="arabicPeriod"/>
            </a:pPr>
            <a:r>
              <a:rPr lang="es-CL" sz="2400">
                <a:solidFill>
                  <a:srgbClr val="0F243E"/>
                </a:solidFill>
                <a:latin typeface="Calibri"/>
                <a:ea typeface="Calibri"/>
                <a:cs typeface="Calibri"/>
                <a:sym typeface="Calibri"/>
              </a:rPr>
              <a:t>El control se transfiere al controlador de excepción. </a:t>
            </a:r>
            <a:endParaRPr sz="2400">
              <a:solidFill>
                <a:srgbClr val="0F243E"/>
              </a:solidFill>
              <a:latin typeface="Calibri"/>
              <a:ea typeface="Calibri"/>
              <a:cs typeface="Calibri"/>
              <a:sym typeface="Calibri"/>
            </a:endParaRPr>
          </a:p>
          <a:p>
            <a:pPr indent="-190500" lvl="0" marL="342900" marR="0" rtl="0" algn="just">
              <a:lnSpc>
                <a:spcPct val="75000"/>
              </a:lnSpc>
              <a:spcBef>
                <a:spcPts val="0"/>
              </a:spcBef>
              <a:spcAft>
                <a:spcPts val="0"/>
              </a:spcAft>
              <a:buClr>
                <a:schemeClr val="dk1"/>
              </a:buClr>
              <a:buSzPts val="2400"/>
              <a:buFont typeface="Calibri"/>
              <a:buNone/>
            </a:pPr>
            <a:r>
              <a:t/>
            </a:r>
            <a:endParaRPr sz="2400">
              <a:solidFill>
                <a:srgbClr val="0F243E"/>
              </a:solidFill>
              <a:latin typeface="Calibri"/>
              <a:ea typeface="Calibri"/>
              <a:cs typeface="Calibri"/>
              <a:sym typeface="Calibri"/>
            </a:endParaRPr>
          </a:p>
          <a:p>
            <a:pPr indent="-342900" lvl="0" marL="342900" marR="0" rtl="0" algn="just">
              <a:lnSpc>
                <a:spcPct val="75000"/>
              </a:lnSpc>
              <a:spcBef>
                <a:spcPts val="0"/>
              </a:spcBef>
              <a:spcAft>
                <a:spcPts val="0"/>
              </a:spcAft>
              <a:buClr>
                <a:srgbClr val="0F243E"/>
              </a:buClr>
              <a:buSzPts val="2400"/>
              <a:buFont typeface="Calibri"/>
              <a:buAutoNum type="arabicPeriod"/>
            </a:pPr>
            <a:r>
              <a:rPr lang="es-CL" sz="2400">
                <a:solidFill>
                  <a:srgbClr val="0F243E"/>
                </a:solidFill>
                <a:latin typeface="Calibri"/>
                <a:ea typeface="Calibri"/>
                <a:cs typeface="Calibri"/>
                <a:sym typeface="Calibri"/>
              </a:rPr>
              <a:t>El bloque finaliza. </a:t>
            </a:r>
            <a:endParaRPr sz="2400">
              <a:solidFill>
                <a:srgbClr val="0F243E"/>
              </a:solidFill>
              <a:latin typeface="Calibri"/>
              <a:ea typeface="Calibri"/>
              <a:cs typeface="Calibri"/>
              <a:sym typeface="Calibri"/>
            </a:endParaRPr>
          </a:p>
          <a:p>
            <a:pPr indent="-342900" lvl="0" marL="342900" marR="0" rtl="0" algn="just">
              <a:lnSpc>
                <a:spcPct val="75000"/>
              </a:lnSpc>
              <a:spcBef>
                <a:spcPts val="1000"/>
              </a:spcBef>
              <a:spcAft>
                <a:spcPts val="0"/>
              </a:spcAft>
              <a:buClr>
                <a:srgbClr val="0F243E"/>
              </a:buClr>
              <a:buSzPts val="2400"/>
              <a:buFont typeface="Calibri"/>
              <a:buAutoNum type="arabicPeriod"/>
            </a:pPr>
            <a:r>
              <a:rPr lang="es-CL" sz="2400">
                <a:solidFill>
                  <a:srgbClr val="0F243E"/>
                </a:solidFill>
                <a:latin typeface="Calibri"/>
                <a:ea typeface="Calibri"/>
                <a:cs typeface="Calibri"/>
                <a:sym typeface="Calibri"/>
              </a:rPr>
              <a:t>El programa/bloque que llamó continúa su ejecución como si nada hubiera sucedido </a:t>
            </a:r>
            <a:endParaRPr sz="2400">
              <a:solidFill>
                <a:srgbClr val="0F243E"/>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1"/>
          <p:cNvSpPr/>
          <p:nvPr/>
        </p:nvSpPr>
        <p:spPr>
          <a:xfrm>
            <a:off x="3798001" y="501125"/>
            <a:ext cx="4840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1800">
                <a:solidFill>
                  <a:schemeClr val="lt1"/>
                </a:solidFill>
                <a:latin typeface="Calibri"/>
                <a:ea typeface="Calibri"/>
                <a:cs typeface="Calibri"/>
                <a:sym typeface="Calibri"/>
              </a:rPr>
              <a:t>Parámetros de Procedimientos Almacenados </a:t>
            </a:r>
            <a:endParaRPr b="1"/>
          </a:p>
        </p:txBody>
      </p:sp>
      <p:pic>
        <p:nvPicPr>
          <p:cNvPr id="271" name="Google Shape;271;p41"/>
          <p:cNvPicPr preferRelativeResize="0"/>
          <p:nvPr/>
        </p:nvPicPr>
        <p:blipFill rotWithShape="1">
          <a:blip r:embed="rId3">
            <a:alphaModFix/>
          </a:blip>
          <a:srcRect b="0" l="0" r="0" t="0"/>
          <a:stretch/>
        </p:blipFill>
        <p:spPr>
          <a:xfrm>
            <a:off x="1222489" y="1482498"/>
            <a:ext cx="7012204" cy="419285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2"/>
          <p:cNvSpPr/>
          <p:nvPr/>
        </p:nvSpPr>
        <p:spPr>
          <a:xfrm>
            <a:off x="3852001" y="501125"/>
            <a:ext cx="4786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1800">
                <a:solidFill>
                  <a:schemeClr val="lt1"/>
                </a:solidFill>
                <a:latin typeface="Calibri"/>
                <a:ea typeface="Calibri"/>
                <a:cs typeface="Calibri"/>
                <a:sym typeface="Calibri"/>
              </a:rPr>
              <a:t>Parámetros de Procedimientos Almacenados </a:t>
            </a:r>
            <a:endParaRPr b="1"/>
          </a:p>
        </p:txBody>
      </p:sp>
      <p:sp>
        <p:nvSpPr>
          <p:cNvPr id="278" name="Google Shape;278;p42"/>
          <p:cNvSpPr/>
          <p:nvPr/>
        </p:nvSpPr>
        <p:spPr>
          <a:xfrm>
            <a:off x="579900" y="1397570"/>
            <a:ext cx="7716600" cy="471900"/>
          </a:xfrm>
          <a:prstGeom prst="rect">
            <a:avLst/>
          </a:prstGeom>
          <a:noFill/>
          <a:ln>
            <a:noFill/>
          </a:ln>
        </p:spPr>
        <p:txBody>
          <a:bodyPr anchorCtr="0" anchor="t" bIns="45700" lIns="91425" spcFirstLastPara="1" rIns="91425" wrap="square" tIns="45700">
            <a:noAutofit/>
          </a:bodyPr>
          <a:lstStyle/>
          <a:p>
            <a:pPr indent="0" lvl="0" marL="0" marR="0" rtl="0" algn="l">
              <a:lnSpc>
                <a:spcPct val="64285"/>
              </a:lnSpc>
              <a:spcBef>
                <a:spcPts val="0"/>
              </a:spcBef>
              <a:spcAft>
                <a:spcPts val="0"/>
              </a:spcAft>
              <a:buNone/>
            </a:pPr>
            <a:r>
              <a:rPr b="1" lang="es-CL" sz="2800">
                <a:solidFill>
                  <a:srgbClr val="17365D"/>
                </a:solidFill>
                <a:latin typeface="Calibri"/>
                <a:ea typeface="Calibri"/>
                <a:cs typeface="Calibri"/>
                <a:sym typeface="Calibri"/>
              </a:rPr>
              <a:t>Excepciones No Manejadas  en los Procedimientos</a:t>
            </a:r>
            <a:endParaRPr sz="2800">
              <a:solidFill>
                <a:srgbClr val="17365D"/>
              </a:solidFill>
              <a:latin typeface="Calibri"/>
              <a:ea typeface="Calibri"/>
              <a:cs typeface="Calibri"/>
              <a:sym typeface="Calibri"/>
            </a:endParaRPr>
          </a:p>
        </p:txBody>
      </p:sp>
      <p:pic>
        <p:nvPicPr>
          <p:cNvPr id="279" name="Google Shape;279;p42"/>
          <p:cNvPicPr preferRelativeResize="0"/>
          <p:nvPr/>
        </p:nvPicPr>
        <p:blipFill rotWithShape="1">
          <a:blip r:embed="rId3">
            <a:alphaModFix/>
          </a:blip>
          <a:srcRect b="0" l="0" r="0" t="0"/>
          <a:stretch/>
        </p:blipFill>
        <p:spPr>
          <a:xfrm>
            <a:off x="713700" y="2251214"/>
            <a:ext cx="7716601" cy="32582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3"/>
          <p:cNvSpPr/>
          <p:nvPr/>
        </p:nvSpPr>
        <p:spPr>
          <a:xfrm>
            <a:off x="4014000" y="501125"/>
            <a:ext cx="462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1800">
                <a:solidFill>
                  <a:schemeClr val="lt1"/>
                </a:solidFill>
                <a:latin typeface="Calibri"/>
                <a:ea typeface="Calibri"/>
                <a:cs typeface="Calibri"/>
                <a:sym typeface="Calibri"/>
              </a:rPr>
              <a:t>Parámetros de Procedimientos Almacenados </a:t>
            </a:r>
            <a:endParaRPr b="1"/>
          </a:p>
        </p:txBody>
      </p:sp>
      <p:sp>
        <p:nvSpPr>
          <p:cNvPr id="285" name="Google Shape;285;p43"/>
          <p:cNvSpPr/>
          <p:nvPr/>
        </p:nvSpPr>
        <p:spPr>
          <a:xfrm>
            <a:off x="535259" y="1246351"/>
            <a:ext cx="8103483" cy="4780796"/>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CL" sz="2400">
                <a:solidFill>
                  <a:srgbClr val="17365D"/>
                </a:solidFill>
                <a:latin typeface="Calibri"/>
                <a:ea typeface="Calibri"/>
                <a:cs typeface="Calibri"/>
                <a:sym typeface="Calibri"/>
              </a:rPr>
              <a:t>Si la sección excepción no proporciona un controlador para la excepción generada, entonces el siguiente flujo de código se produce: </a:t>
            </a:r>
            <a:endParaRPr sz="2400">
              <a:solidFill>
                <a:srgbClr val="17365D"/>
              </a:solidFill>
              <a:latin typeface="Calibri"/>
              <a:ea typeface="Calibri"/>
              <a:cs typeface="Calibri"/>
              <a:sym typeface="Calibri"/>
            </a:endParaRPr>
          </a:p>
          <a:p>
            <a:pPr indent="-342900" lvl="0" marL="342900" marR="0" rtl="0" algn="l">
              <a:spcBef>
                <a:spcPts val="1000"/>
              </a:spcBef>
              <a:spcAft>
                <a:spcPts val="0"/>
              </a:spcAft>
              <a:buClr>
                <a:srgbClr val="17365D"/>
              </a:buClr>
              <a:buSzPts val="2400"/>
              <a:buFont typeface="Calibri"/>
              <a:buAutoNum type="arabicPeriod"/>
            </a:pPr>
            <a:r>
              <a:rPr lang="es-CL" sz="2400">
                <a:solidFill>
                  <a:srgbClr val="17365D"/>
                </a:solidFill>
                <a:latin typeface="Calibri"/>
                <a:ea typeface="Calibri"/>
                <a:cs typeface="Calibri"/>
                <a:sym typeface="Calibri"/>
              </a:rPr>
              <a:t>Se produce la excepción. </a:t>
            </a:r>
            <a:endParaRPr sz="2400">
              <a:solidFill>
                <a:srgbClr val="17365D"/>
              </a:solidFill>
              <a:latin typeface="Calibri"/>
              <a:ea typeface="Calibri"/>
              <a:cs typeface="Calibri"/>
              <a:sym typeface="Calibri"/>
            </a:endParaRPr>
          </a:p>
          <a:p>
            <a:pPr indent="-342900" lvl="0" marL="342900" marR="0" rtl="0" algn="l">
              <a:spcBef>
                <a:spcPts val="0"/>
              </a:spcBef>
              <a:spcAft>
                <a:spcPts val="0"/>
              </a:spcAft>
              <a:buClr>
                <a:srgbClr val="17365D"/>
              </a:buClr>
              <a:buSzPts val="2400"/>
              <a:buFont typeface="Calibri"/>
              <a:buAutoNum type="arabicPeriod"/>
            </a:pPr>
            <a:r>
              <a:rPr lang="es-CL" sz="2400">
                <a:solidFill>
                  <a:srgbClr val="17365D"/>
                </a:solidFill>
                <a:latin typeface="Calibri"/>
                <a:ea typeface="Calibri"/>
                <a:cs typeface="Calibri"/>
                <a:sym typeface="Calibri"/>
              </a:rPr>
              <a:t>El bloque termina porque no existe ningún controlador de excepciones; cualquier operación DML realizada dentro del procedimiento se deshace. </a:t>
            </a:r>
            <a:endParaRPr sz="2400">
              <a:solidFill>
                <a:srgbClr val="17365D"/>
              </a:solidFill>
              <a:latin typeface="Calibri"/>
              <a:ea typeface="Calibri"/>
              <a:cs typeface="Calibri"/>
              <a:sym typeface="Calibri"/>
            </a:endParaRPr>
          </a:p>
          <a:p>
            <a:pPr indent="-342900" lvl="0" marL="342900" marR="0" rtl="0" algn="l">
              <a:spcBef>
                <a:spcPts val="1000"/>
              </a:spcBef>
              <a:spcAft>
                <a:spcPts val="0"/>
              </a:spcAft>
              <a:buClr>
                <a:srgbClr val="17365D"/>
              </a:buClr>
              <a:buSzPts val="2400"/>
              <a:buFont typeface="Calibri"/>
              <a:buAutoNum type="arabicPeriod"/>
            </a:pPr>
            <a:r>
              <a:rPr lang="es-CL" sz="2400">
                <a:solidFill>
                  <a:srgbClr val="17365D"/>
                </a:solidFill>
                <a:latin typeface="Calibri"/>
                <a:ea typeface="Calibri"/>
                <a:cs typeface="Calibri"/>
                <a:sym typeface="Calibri"/>
              </a:rPr>
              <a:t>La excepción se propaga a la sección excepción del procedimiento que ejecutó o llamó es decir, el control se devuelve a la sección de excepción del bloque que llamó al procedimiento en donde se generó la excepción, si es que existe. La ejecución del proceso finaliza. </a:t>
            </a:r>
            <a:endParaRPr sz="2400">
              <a:solidFill>
                <a:srgbClr val="17365D"/>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p:nvPr/>
        </p:nvSpPr>
        <p:spPr>
          <a:xfrm>
            <a:off x="661377" y="2441447"/>
            <a:ext cx="3085434" cy="138499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CL" sz="2800" u="none" cap="none" strike="noStrike">
                <a:solidFill>
                  <a:schemeClr val="lt1"/>
                </a:solidFill>
                <a:latin typeface="Calibri"/>
                <a:ea typeface="Calibri"/>
                <a:cs typeface="Calibri"/>
                <a:sym typeface="Calibri"/>
              </a:rPr>
              <a:t>Parámetros de Procedimientos Almacenados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4"/>
          <p:cNvSpPr/>
          <p:nvPr/>
        </p:nvSpPr>
        <p:spPr>
          <a:xfrm>
            <a:off x="4050000" y="501125"/>
            <a:ext cx="4588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1800">
                <a:solidFill>
                  <a:schemeClr val="lt1"/>
                </a:solidFill>
                <a:latin typeface="Calibri"/>
                <a:ea typeface="Calibri"/>
                <a:cs typeface="Calibri"/>
                <a:sym typeface="Calibri"/>
              </a:rPr>
              <a:t>Parámetros de Procedimientos Almacenados </a:t>
            </a:r>
            <a:endParaRPr b="1"/>
          </a:p>
        </p:txBody>
      </p:sp>
      <p:pic>
        <p:nvPicPr>
          <p:cNvPr id="292" name="Google Shape;292;p44"/>
          <p:cNvPicPr preferRelativeResize="0"/>
          <p:nvPr/>
        </p:nvPicPr>
        <p:blipFill rotWithShape="1">
          <a:blip r:embed="rId3">
            <a:alphaModFix/>
          </a:blip>
          <a:srcRect b="0" l="0" r="0" t="0"/>
          <a:stretch/>
        </p:blipFill>
        <p:spPr>
          <a:xfrm>
            <a:off x="579325" y="1618674"/>
            <a:ext cx="8237352" cy="43393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5"/>
          <p:cNvSpPr/>
          <p:nvPr/>
        </p:nvSpPr>
        <p:spPr>
          <a:xfrm>
            <a:off x="3906001" y="501125"/>
            <a:ext cx="4732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1800">
                <a:solidFill>
                  <a:schemeClr val="lt1"/>
                </a:solidFill>
                <a:latin typeface="Calibri"/>
                <a:ea typeface="Calibri"/>
                <a:cs typeface="Calibri"/>
                <a:sym typeface="Calibri"/>
              </a:rPr>
              <a:t>Parámetros de Procedimientos Almacenados </a:t>
            </a:r>
            <a:endParaRPr b="1"/>
          </a:p>
        </p:txBody>
      </p:sp>
      <p:sp>
        <p:nvSpPr>
          <p:cNvPr id="298" name="Google Shape;298;p45"/>
          <p:cNvSpPr/>
          <p:nvPr/>
        </p:nvSpPr>
        <p:spPr>
          <a:xfrm>
            <a:off x="512950" y="1326925"/>
            <a:ext cx="7962000" cy="3767100"/>
          </a:xfrm>
          <a:prstGeom prst="rect">
            <a:avLst/>
          </a:prstGeom>
          <a:noFill/>
          <a:ln>
            <a:noFill/>
          </a:ln>
        </p:spPr>
        <p:txBody>
          <a:bodyPr anchorCtr="0" anchor="t" bIns="45700" lIns="91425" spcFirstLastPara="1" rIns="91425" wrap="square" tIns="45700">
            <a:noAutofit/>
          </a:bodyPr>
          <a:lstStyle/>
          <a:p>
            <a:pPr indent="0" lvl="0" marL="0" marR="0" rtl="0" algn="just">
              <a:lnSpc>
                <a:spcPct val="75000"/>
              </a:lnSpc>
              <a:spcBef>
                <a:spcPts val="0"/>
              </a:spcBef>
              <a:spcAft>
                <a:spcPts val="0"/>
              </a:spcAft>
              <a:buNone/>
            </a:pPr>
            <a:r>
              <a:rPr b="1" lang="es-CL" sz="2400">
                <a:solidFill>
                  <a:srgbClr val="17365D"/>
                </a:solidFill>
                <a:latin typeface="Calibri"/>
                <a:ea typeface="Calibri"/>
                <a:cs typeface="Calibri"/>
                <a:sym typeface="Calibri"/>
              </a:rPr>
              <a:t>Eliminando Procedimientos</a:t>
            </a:r>
            <a:endParaRPr/>
          </a:p>
          <a:p>
            <a:pPr indent="0" lvl="0" marL="0" marR="0" rtl="0" algn="just">
              <a:lnSpc>
                <a:spcPct val="75000"/>
              </a:lnSpc>
              <a:spcBef>
                <a:spcPts val="1000"/>
              </a:spcBef>
              <a:spcAft>
                <a:spcPts val="0"/>
              </a:spcAft>
              <a:buNone/>
            </a:pPr>
            <a:r>
              <a:t/>
            </a:r>
            <a:endParaRPr sz="2400">
              <a:solidFill>
                <a:srgbClr val="17365D"/>
              </a:solidFill>
              <a:latin typeface="Calibri"/>
              <a:ea typeface="Calibri"/>
              <a:cs typeface="Calibri"/>
              <a:sym typeface="Calibri"/>
            </a:endParaRPr>
          </a:p>
          <a:p>
            <a:pPr indent="0" lvl="0" marL="0" marR="0" rtl="0" algn="just">
              <a:lnSpc>
                <a:spcPct val="75000"/>
              </a:lnSpc>
              <a:spcBef>
                <a:spcPts val="1000"/>
              </a:spcBef>
              <a:spcAft>
                <a:spcPts val="0"/>
              </a:spcAft>
              <a:buNone/>
            </a:pPr>
            <a:r>
              <a:rPr lang="es-CL" sz="2400">
                <a:solidFill>
                  <a:srgbClr val="17365D"/>
                </a:solidFill>
                <a:latin typeface="Calibri"/>
                <a:ea typeface="Calibri"/>
                <a:cs typeface="Calibri"/>
                <a:sym typeface="Calibri"/>
              </a:rPr>
              <a:t>Se pueden eliminar los procedimientos que están almacenados en la Base de Datos.</a:t>
            </a:r>
            <a:endParaRPr sz="2400">
              <a:solidFill>
                <a:srgbClr val="17365D"/>
              </a:solidFill>
              <a:latin typeface="Calibri"/>
              <a:ea typeface="Calibri"/>
              <a:cs typeface="Calibri"/>
              <a:sym typeface="Calibri"/>
            </a:endParaRPr>
          </a:p>
          <a:p>
            <a:pPr indent="0" lvl="0" marL="0" marR="0" rtl="0" algn="just">
              <a:spcBef>
                <a:spcPts val="1000"/>
              </a:spcBef>
              <a:spcAft>
                <a:spcPts val="0"/>
              </a:spcAft>
              <a:buNone/>
            </a:pPr>
            <a:r>
              <a:rPr lang="es-CL" sz="2400">
                <a:solidFill>
                  <a:srgbClr val="17365D"/>
                </a:solidFill>
                <a:latin typeface="Calibri"/>
                <a:ea typeface="Calibri"/>
                <a:cs typeface="Calibri"/>
                <a:sym typeface="Calibri"/>
              </a:rPr>
              <a:t> La sintaxis: nombre_procedimiento : es el procedimiento que se desea eliminar desde la Base de Datos </a:t>
            </a:r>
            <a:endParaRPr sz="2400">
              <a:solidFill>
                <a:srgbClr val="17365D"/>
              </a:solidFill>
              <a:latin typeface="Calibri"/>
              <a:ea typeface="Calibri"/>
              <a:cs typeface="Calibri"/>
              <a:sym typeface="Calibri"/>
            </a:endParaRPr>
          </a:p>
        </p:txBody>
      </p:sp>
      <p:pic>
        <p:nvPicPr>
          <p:cNvPr id="299" name="Google Shape;299;p45"/>
          <p:cNvPicPr preferRelativeResize="0"/>
          <p:nvPr/>
        </p:nvPicPr>
        <p:blipFill rotWithShape="1">
          <a:blip r:embed="rId3">
            <a:alphaModFix/>
          </a:blip>
          <a:srcRect b="0" l="0" r="0" t="0"/>
          <a:stretch/>
        </p:blipFill>
        <p:spPr>
          <a:xfrm>
            <a:off x="512956" y="3922425"/>
            <a:ext cx="8125786" cy="105101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6"/>
          <p:cNvSpPr/>
          <p:nvPr/>
        </p:nvSpPr>
        <p:spPr>
          <a:xfrm>
            <a:off x="3204002" y="501125"/>
            <a:ext cx="543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1800">
                <a:solidFill>
                  <a:schemeClr val="lt1"/>
                </a:solidFill>
                <a:latin typeface="Calibri"/>
                <a:ea typeface="Calibri"/>
                <a:cs typeface="Calibri"/>
                <a:sym typeface="Calibri"/>
              </a:rPr>
              <a:t>Parámetros de Procedimientos Almacenados </a:t>
            </a:r>
            <a:endParaRPr b="1"/>
          </a:p>
        </p:txBody>
      </p:sp>
      <p:sp>
        <p:nvSpPr>
          <p:cNvPr id="305" name="Google Shape;305;p46"/>
          <p:cNvSpPr/>
          <p:nvPr/>
        </p:nvSpPr>
        <p:spPr>
          <a:xfrm>
            <a:off x="639409" y="2459553"/>
            <a:ext cx="8081100" cy="19389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CL" sz="2400">
                <a:solidFill>
                  <a:srgbClr val="0F243E"/>
                </a:solidFill>
                <a:latin typeface="Calibri"/>
                <a:ea typeface="Calibri"/>
                <a:cs typeface="Calibri"/>
                <a:sym typeface="Calibri"/>
              </a:rPr>
              <a:t>La segunda forma de eliminar es por SQL developer de manera automática con el asistente, </a:t>
            </a:r>
            <a:r>
              <a:rPr lang="es-CL" sz="2400">
                <a:solidFill>
                  <a:srgbClr val="0F243E"/>
                </a:solidFill>
                <a:latin typeface="Calibri"/>
                <a:ea typeface="Calibri"/>
                <a:cs typeface="Calibri"/>
                <a:sym typeface="Calibri"/>
              </a:rPr>
              <a:t>colocándonos</a:t>
            </a:r>
            <a:r>
              <a:rPr lang="es-CL" sz="2400">
                <a:solidFill>
                  <a:srgbClr val="0F243E"/>
                </a:solidFill>
                <a:latin typeface="Calibri"/>
                <a:ea typeface="Calibri"/>
                <a:cs typeface="Calibri"/>
                <a:sym typeface="Calibri"/>
              </a:rPr>
              <a:t> en la zona de procedimientos almacenados que está al lado derecho de la pantalla del programa y elegir el procedimiento que queremos eliminar. Luego hacer clic derecho y colocar la opción eliminar. </a:t>
            </a:r>
            <a:endParaRPr sz="2400">
              <a:solidFill>
                <a:srgbClr val="0F243E"/>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7"/>
          <p:cNvSpPr/>
          <p:nvPr/>
        </p:nvSpPr>
        <p:spPr>
          <a:xfrm>
            <a:off x="3960000" y="501125"/>
            <a:ext cx="4678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1800">
                <a:solidFill>
                  <a:schemeClr val="lt1"/>
                </a:solidFill>
                <a:latin typeface="Calibri"/>
                <a:ea typeface="Calibri"/>
                <a:cs typeface="Calibri"/>
                <a:sym typeface="Calibri"/>
              </a:rPr>
              <a:t>Parámetros de Procedimientos Almacenados </a:t>
            </a:r>
            <a:endParaRPr b="1"/>
          </a:p>
        </p:txBody>
      </p:sp>
      <p:sp>
        <p:nvSpPr>
          <p:cNvPr id="311" name="Google Shape;311;p47"/>
          <p:cNvSpPr/>
          <p:nvPr/>
        </p:nvSpPr>
        <p:spPr>
          <a:xfrm>
            <a:off x="598647" y="1237115"/>
            <a:ext cx="62376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2800">
                <a:solidFill>
                  <a:srgbClr val="17365D"/>
                </a:solidFill>
                <a:latin typeface="Calibri"/>
                <a:ea typeface="Calibri"/>
                <a:cs typeface="Calibri"/>
                <a:sym typeface="Calibri"/>
              </a:rPr>
              <a:t>Funciones desde el Diccionario de Datos</a:t>
            </a:r>
            <a:r>
              <a:rPr lang="es-CL" sz="2800">
                <a:solidFill>
                  <a:srgbClr val="17365D"/>
                </a:solidFill>
                <a:latin typeface="Calibri"/>
                <a:ea typeface="Calibri"/>
                <a:cs typeface="Calibri"/>
                <a:sym typeface="Calibri"/>
              </a:rPr>
              <a:t> </a:t>
            </a:r>
            <a:endParaRPr/>
          </a:p>
        </p:txBody>
      </p:sp>
      <p:sp>
        <p:nvSpPr>
          <p:cNvPr id="312" name="Google Shape;312;p47"/>
          <p:cNvSpPr/>
          <p:nvPr/>
        </p:nvSpPr>
        <p:spPr>
          <a:xfrm>
            <a:off x="490654" y="1760335"/>
            <a:ext cx="8148088" cy="830997"/>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CL" sz="2400">
                <a:solidFill>
                  <a:srgbClr val="17365D"/>
                </a:solidFill>
                <a:latin typeface="Calibri"/>
                <a:ea typeface="Calibri"/>
                <a:cs typeface="Calibri"/>
                <a:sym typeface="Calibri"/>
              </a:rPr>
              <a:t>La información relacionada a los procedimientos PL/SQL es grabada en las siguientes vistas del Diccionario de Datos </a:t>
            </a:r>
            <a:endParaRPr sz="2400">
              <a:solidFill>
                <a:srgbClr val="17365D"/>
              </a:solidFill>
              <a:latin typeface="Calibri"/>
              <a:ea typeface="Calibri"/>
              <a:cs typeface="Calibri"/>
              <a:sym typeface="Calibri"/>
            </a:endParaRPr>
          </a:p>
        </p:txBody>
      </p:sp>
      <p:pic>
        <p:nvPicPr>
          <p:cNvPr id="313" name="Google Shape;313;p47"/>
          <p:cNvPicPr preferRelativeResize="0"/>
          <p:nvPr/>
        </p:nvPicPr>
        <p:blipFill rotWithShape="1">
          <a:blip r:embed="rId3">
            <a:alphaModFix/>
          </a:blip>
          <a:srcRect b="0" l="0" r="0" t="0"/>
          <a:stretch/>
        </p:blipFill>
        <p:spPr>
          <a:xfrm>
            <a:off x="1313850" y="2591325"/>
            <a:ext cx="7151101" cy="36318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8"/>
          <p:cNvSpPr/>
          <p:nvPr/>
        </p:nvSpPr>
        <p:spPr>
          <a:xfrm>
            <a:off x="3960000" y="501125"/>
            <a:ext cx="4678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1800">
                <a:solidFill>
                  <a:schemeClr val="lt1"/>
                </a:solidFill>
                <a:latin typeface="Calibri"/>
                <a:ea typeface="Calibri"/>
                <a:cs typeface="Calibri"/>
                <a:sym typeface="Calibri"/>
              </a:rPr>
              <a:t>Parámetros de Procedimientos Almacenados </a:t>
            </a:r>
            <a:endParaRPr b="1"/>
          </a:p>
        </p:txBody>
      </p:sp>
      <p:pic>
        <p:nvPicPr>
          <p:cNvPr id="320" name="Google Shape;320;p48"/>
          <p:cNvPicPr preferRelativeResize="0"/>
          <p:nvPr/>
        </p:nvPicPr>
        <p:blipFill rotWithShape="1">
          <a:blip r:embed="rId3">
            <a:alphaModFix/>
          </a:blip>
          <a:srcRect b="0" l="0" r="0" t="0"/>
          <a:stretch/>
        </p:blipFill>
        <p:spPr>
          <a:xfrm>
            <a:off x="2230243" y="1625306"/>
            <a:ext cx="4928839" cy="432944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9"/>
          <p:cNvSpPr/>
          <p:nvPr/>
        </p:nvSpPr>
        <p:spPr>
          <a:xfrm>
            <a:off x="3978000" y="501125"/>
            <a:ext cx="4660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1800">
                <a:solidFill>
                  <a:schemeClr val="lt1"/>
                </a:solidFill>
                <a:latin typeface="Calibri"/>
                <a:ea typeface="Calibri"/>
                <a:cs typeface="Calibri"/>
                <a:sym typeface="Calibri"/>
              </a:rPr>
              <a:t>Parámetros de Procedimientos Almacenados </a:t>
            </a:r>
            <a:endParaRPr b="1"/>
          </a:p>
        </p:txBody>
      </p:sp>
      <p:pic>
        <p:nvPicPr>
          <p:cNvPr id="327" name="Google Shape;327;p49"/>
          <p:cNvPicPr preferRelativeResize="0"/>
          <p:nvPr/>
        </p:nvPicPr>
        <p:blipFill rotWithShape="1">
          <a:blip r:embed="rId3">
            <a:alphaModFix/>
          </a:blip>
          <a:srcRect b="0" l="0" r="0" t="0"/>
          <a:stretch/>
        </p:blipFill>
        <p:spPr>
          <a:xfrm>
            <a:off x="2542477" y="1807294"/>
            <a:ext cx="4215161" cy="41920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50"/>
          <p:cNvSpPr/>
          <p:nvPr/>
        </p:nvSpPr>
        <p:spPr>
          <a:xfrm>
            <a:off x="3834001" y="501125"/>
            <a:ext cx="480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1800">
                <a:solidFill>
                  <a:schemeClr val="lt1"/>
                </a:solidFill>
                <a:latin typeface="Calibri"/>
                <a:ea typeface="Calibri"/>
                <a:cs typeface="Calibri"/>
                <a:sym typeface="Calibri"/>
              </a:rPr>
              <a:t>Parámetros de Procedimientos Almacenados </a:t>
            </a:r>
            <a:endParaRPr b="1"/>
          </a:p>
        </p:txBody>
      </p:sp>
      <p:pic>
        <p:nvPicPr>
          <p:cNvPr id="334" name="Google Shape;334;p50"/>
          <p:cNvPicPr preferRelativeResize="0"/>
          <p:nvPr/>
        </p:nvPicPr>
        <p:blipFill rotWithShape="1">
          <a:blip r:embed="rId3">
            <a:alphaModFix/>
          </a:blip>
          <a:srcRect b="0" l="0" r="0" t="0"/>
          <a:stretch/>
        </p:blipFill>
        <p:spPr>
          <a:xfrm>
            <a:off x="2720897" y="1821582"/>
            <a:ext cx="4198841" cy="40439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p:nvPr/>
        </p:nvSpPr>
        <p:spPr>
          <a:xfrm>
            <a:off x="3744001" y="501125"/>
            <a:ext cx="489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CL" sz="1800" u="none" cap="none" strike="noStrike">
                <a:solidFill>
                  <a:schemeClr val="lt1"/>
                </a:solidFill>
                <a:latin typeface="Calibri"/>
                <a:ea typeface="Calibri"/>
                <a:cs typeface="Calibri"/>
                <a:sym typeface="Calibri"/>
              </a:rPr>
              <a:t>Parámetros de Procedimientos Almacenados </a:t>
            </a:r>
            <a:endParaRPr b="1"/>
          </a:p>
        </p:txBody>
      </p:sp>
      <p:sp>
        <p:nvSpPr>
          <p:cNvPr id="170" name="Google Shape;170;p27"/>
          <p:cNvSpPr/>
          <p:nvPr/>
        </p:nvSpPr>
        <p:spPr>
          <a:xfrm>
            <a:off x="591025" y="1223267"/>
            <a:ext cx="6480000" cy="590400"/>
          </a:xfrm>
          <a:prstGeom prst="rect">
            <a:avLst/>
          </a:prstGeom>
          <a:noFill/>
          <a:ln>
            <a:noFill/>
          </a:ln>
        </p:spPr>
        <p:txBody>
          <a:bodyPr anchorCtr="0" anchor="t" bIns="45700" lIns="91425" spcFirstLastPara="1" rIns="91425" wrap="square" tIns="45700">
            <a:noAutofit/>
          </a:bodyPr>
          <a:lstStyle/>
          <a:p>
            <a:pPr indent="0" lvl="0" marL="0" marR="0" rtl="0" algn="ctr">
              <a:lnSpc>
                <a:spcPct val="64285"/>
              </a:lnSpc>
              <a:spcBef>
                <a:spcPts val="0"/>
              </a:spcBef>
              <a:spcAft>
                <a:spcPts val="0"/>
              </a:spcAft>
              <a:buNone/>
            </a:pPr>
            <a:r>
              <a:rPr b="1" lang="es-CL" sz="2800">
                <a:solidFill>
                  <a:srgbClr val="17365D"/>
                </a:solidFill>
                <a:latin typeface="Calibri"/>
                <a:ea typeface="Calibri"/>
                <a:cs typeface="Calibri"/>
                <a:sym typeface="Calibri"/>
              </a:rPr>
              <a:t>Comparación de los Modos de Parámetros</a:t>
            </a:r>
            <a:endParaRPr sz="2800">
              <a:solidFill>
                <a:srgbClr val="17365D"/>
              </a:solidFill>
              <a:latin typeface="Calibri"/>
              <a:ea typeface="Calibri"/>
              <a:cs typeface="Calibri"/>
              <a:sym typeface="Calibri"/>
            </a:endParaRPr>
          </a:p>
        </p:txBody>
      </p:sp>
      <p:pic>
        <p:nvPicPr>
          <p:cNvPr id="171" name="Google Shape;171;p27"/>
          <p:cNvPicPr preferRelativeResize="0"/>
          <p:nvPr/>
        </p:nvPicPr>
        <p:blipFill rotWithShape="1">
          <a:blip r:embed="rId3">
            <a:alphaModFix/>
          </a:blip>
          <a:srcRect b="0" l="0" r="0" t="0"/>
          <a:stretch/>
        </p:blipFill>
        <p:spPr>
          <a:xfrm>
            <a:off x="1666400" y="3150825"/>
            <a:ext cx="5896976" cy="3128900"/>
          </a:xfrm>
          <a:prstGeom prst="rect">
            <a:avLst/>
          </a:prstGeom>
          <a:noFill/>
          <a:ln>
            <a:noFill/>
          </a:ln>
        </p:spPr>
      </p:pic>
      <p:sp>
        <p:nvSpPr>
          <p:cNvPr id="172" name="Google Shape;172;p27"/>
          <p:cNvSpPr/>
          <p:nvPr/>
        </p:nvSpPr>
        <p:spPr>
          <a:xfrm>
            <a:off x="591014" y="1813683"/>
            <a:ext cx="8047727" cy="1200329"/>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CL" sz="2400">
                <a:solidFill>
                  <a:srgbClr val="17365D"/>
                </a:solidFill>
                <a:latin typeface="Calibri"/>
                <a:ea typeface="Calibri"/>
                <a:cs typeface="Calibri"/>
                <a:sym typeface="Calibri"/>
              </a:rPr>
              <a:t>Una forma de poder entender cómo funcionan los parámetros formales es comparándolos entre sí, estos tienen las siguientes caracteristicas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8"/>
          <p:cNvSpPr/>
          <p:nvPr/>
        </p:nvSpPr>
        <p:spPr>
          <a:xfrm>
            <a:off x="3744001" y="501125"/>
            <a:ext cx="489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1800">
                <a:solidFill>
                  <a:schemeClr val="lt1"/>
                </a:solidFill>
                <a:latin typeface="Calibri"/>
                <a:ea typeface="Calibri"/>
                <a:cs typeface="Calibri"/>
                <a:sym typeface="Calibri"/>
              </a:rPr>
              <a:t>Parámetros de Procedimientos Almacenados </a:t>
            </a:r>
            <a:endParaRPr b="1"/>
          </a:p>
        </p:txBody>
      </p:sp>
      <p:pic>
        <p:nvPicPr>
          <p:cNvPr id="179" name="Google Shape;179;p28"/>
          <p:cNvPicPr preferRelativeResize="0"/>
          <p:nvPr/>
        </p:nvPicPr>
        <p:blipFill rotWithShape="1">
          <a:blip r:embed="rId3">
            <a:alphaModFix/>
          </a:blip>
          <a:srcRect b="0" l="0" r="0" t="0"/>
          <a:stretch/>
        </p:blipFill>
        <p:spPr>
          <a:xfrm>
            <a:off x="1151875" y="1882800"/>
            <a:ext cx="6840251" cy="3265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9"/>
          <p:cNvSpPr/>
          <p:nvPr/>
        </p:nvSpPr>
        <p:spPr>
          <a:xfrm>
            <a:off x="3780001" y="501125"/>
            <a:ext cx="4858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1800">
                <a:solidFill>
                  <a:schemeClr val="lt1"/>
                </a:solidFill>
                <a:latin typeface="Calibri"/>
                <a:ea typeface="Calibri"/>
                <a:cs typeface="Calibri"/>
                <a:sym typeface="Calibri"/>
              </a:rPr>
              <a:t>Parámetros de Procedimientos Almacenados </a:t>
            </a:r>
            <a:endParaRPr b="1"/>
          </a:p>
        </p:txBody>
      </p:sp>
      <p:pic>
        <p:nvPicPr>
          <p:cNvPr id="186" name="Google Shape;186;p29"/>
          <p:cNvPicPr preferRelativeResize="0"/>
          <p:nvPr/>
        </p:nvPicPr>
        <p:blipFill rotWithShape="1">
          <a:blip r:embed="rId3">
            <a:alphaModFix/>
          </a:blip>
          <a:srcRect b="0" l="0" r="0" t="0"/>
          <a:stretch/>
        </p:blipFill>
        <p:spPr>
          <a:xfrm>
            <a:off x="839795" y="1739373"/>
            <a:ext cx="7412107" cy="36132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0"/>
          <p:cNvSpPr/>
          <p:nvPr/>
        </p:nvSpPr>
        <p:spPr>
          <a:xfrm>
            <a:off x="3906001" y="501125"/>
            <a:ext cx="4732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1800">
                <a:solidFill>
                  <a:schemeClr val="lt1"/>
                </a:solidFill>
                <a:latin typeface="Calibri"/>
                <a:ea typeface="Calibri"/>
                <a:cs typeface="Calibri"/>
                <a:sym typeface="Calibri"/>
              </a:rPr>
              <a:t>Parámetros de Procedimientos Almacenados </a:t>
            </a:r>
            <a:endParaRPr b="1"/>
          </a:p>
        </p:txBody>
      </p:sp>
      <p:pic>
        <p:nvPicPr>
          <p:cNvPr id="193" name="Google Shape;193;p30"/>
          <p:cNvPicPr preferRelativeResize="0"/>
          <p:nvPr/>
        </p:nvPicPr>
        <p:blipFill rotWithShape="1">
          <a:blip r:embed="rId3">
            <a:alphaModFix/>
          </a:blip>
          <a:srcRect b="0" l="0" r="0" t="0"/>
          <a:stretch/>
        </p:blipFill>
        <p:spPr>
          <a:xfrm>
            <a:off x="802887" y="1643659"/>
            <a:ext cx="8058879" cy="411037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1"/>
          <p:cNvSpPr/>
          <p:nvPr/>
        </p:nvSpPr>
        <p:spPr>
          <a:xfrm>
            <a:off x="4014000" y="501125"/>
            <a:ext cx="462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1800">
                <a:solidFill>
                  <a:schemeClr val="lt1"/>
                </a:solidFill>
                <a:latin typeface="Calibri"/>
                <a:ea typeface="Calibri"/>
                <a:cs typeface="Calibri"/>
                <a:sym typeface="Calibri"/>
              </a:rPr>
              <a:t>Parámetros de Procedimientos Almacenados </a:t>
            </a:r>
            <a:endParaRPr b="1"/>
          </a:p>
        </p:txBody>
      </p:sp>
      <p:sp>
        <p:nvSpPr>
          <p:cNvPr id="200" name="Google Shape;200;p31"/>
          <p:cNvSpPr/>
          <p:nvPr/>
        </p:nvSpPr>
        <p:spPr>
          <a:xfrm>
            <a:off x="2790799" y="1309154"/>
            <a:ext cx="3339376"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2800">
                <a:solidFill>
                  <a:srgbClr val="17365D"/>
                </a:solidFill>
                <a:latin typeface="Calibri"/>
                <a:ea typeface="Calibri"/>
                <a:cs typeface="Calibri"/>
                <a:sym typeface="Calibri"/>
              </a:rPr>
              <a:t>Parámetros Actuales</a:t>
            </a:r>
            <a:r>
              <a:rPr lang="es-CL" sz="2800">
                <a:solidFill>
                  <a:srgbClr val="17365D"/>
                </a:solidFill>
                <a:latin typeface="Calibri"/>
                <a:ea typeface="Calibri"/>
                <a:cs typeface="Calibri"/>
                <a:sym typeface="Calibri"/>
              </a:rPr>
              <a:t> </a:t>
            </a:r>
            <a:endParaRPr/>
          </a:p>
        </p:txBody>
      </p:sp>
      <p:pic>
        <p:nvPicPr>
          <p:cNvPr id="201" name="Google Shape;201;p31"/>
          <p:cNvPicPr preferRelativeResize="0"/>
          <p:nvPr/>
        </p:nvPicPr>
        <p:blipFill rotWithShape="1">
          <a:blip r:embed="rId3">
            <a:alphaModFix/>
          </a:blip>
          <a:srcRect b="0" l="0" r="0" t="0"/>
          <a:stretch/>
        </p:blipFill>
        <p:spPr>
          <a:xfrm>
            <a:off x="1226634" y="1832374"/>
            <a:ext cx="6936059" cy="40182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2"/>
          <p:cNvSpPr/>
          <p:nvPr/>
        </p:nvSpPr>
        <p:spPr>
          <a:xfrm>
            <a:off x="3923976" y="501125"/>
            <a:ext cx="471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1800">
                <a:solidFill>
                  <a:schemeClr val="lt1"/>
                </a:solidFill>
                <a:latin typeface="Calibri"/>
                <a:ea typeface="Calibri"/>
                <a:cs typeface="Calibri"/>
                <a:sym typeface="Calibri"/>
              </a:rPr>
              <a:t>Parámetros de Procedimientos Almacenados </a:t>
            </a:r>
            <a:endParaRPr b="1"/>
          </a:p>
        </p:txBody>
      </p:sp>
      <p:sp>
        <p:nvSpPr>
          <p:cNvPr id="208" name="Google Shape;208;p32"/>
          <p:cNvSpPr/>
          <p:nvPr/>
        </p:nvSpPr>
        <p:spPr>
          <a:xfrm>
            <a:off x="447311" y="1483223"/>
            <a:ext cx="3476657" cy="323165"/>
          </a:xfrm>
          <a:prstGeom prst="rect">
            <a:avLst/>
          </a:prstGeom>
          <a:noFill/>
          <a:ln>
            <a:noFill/>
          </a:ln>
        </p:spPr>
        <p:txBody>
          <a:bodyPr anchorCtr="0" anchor="t" bIns="45700" lIns="91425" spcFirstLastPara="1" rIns="91425" wrap="square" tIns="45700">
            <a:noAutofit/>
          </a:bodyPr>
          <a:lstStyle/>
          <a:p>
            <a:pPr indent="0" lvl="0" marL="0" marR="0" rtl="0" algn="just">
              <a:lnSpc>
                <a:spcPct val="64285"/>
              </a:lnSpc>
              <a:spcBef>
                <a:spcPts val="0"/>
              </a:spcBef>
              <a:spcAft>
                <a:spcPts val="0"/>
              </a:spcAft>
              <a:buNone/>
            </a:pPr>
            <a:r>
              <a:rPr b="1" lang="es-CL" sz="2800">
                <a:solidFill>
                  <a:srgbClr val="17365D"/>
                </a:solidFill>
                <a:latin typeface="Calibri"/>
                <a:ea typeface="Calibri"/>
                <a:cs typeface="Calibri"/>
                <a:sym typeface="Calibri"/>
              </a:rPr>
              <a:t>Que los métodos son:</a:t>
            </a:r>
            <a:endParaRPr b="1" sz="2800">
              <a:solidFill>
                <a:srgbClr val="17365D"/>
              </a:solidFill>
              <a:latin typeface="Calibri"/>
              <a:ea typeface="Calibri"/>
              <a:cs typeface="Calibri"/>
              <a:sym typeface="Calibri"/>
            </a:endParaRPr>
          </a:p>
        </p:txBody>
      </p:sp>
      <p:pic>
        <p:nvPicPr>
          <p:cNvPr id="209" name="Google Shape;209;p32"/>
          <p:cNvPicPr preferRelativeResize="0"/>
          <p:nvPr/>
        </p:nvPicPr>
        <p:blipFill rotWithShape="1">
          <a:blip r:embed="rId3">
            <a:alphaModFix/>
          </a:blip>
          <a:srcRect b="0" l="0" r="0" t="0"/>
          <a:stretch/>
        </p:blipFill>
        <p:spPr>
          <a:xfrm>
            <a:off x="447311" y="2608401"/>
            <a:ext cx="8191431" cy="23427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3"/>
          <p:cNvSpPr/>
          <p:nvPr/>
        </p:nvSpPr>
        <p:spPr>
          <a:xfrm>
            <a:off x="3780001" y="501125"/>
            <a:ext cx="4858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CL" sz="1800">
                <a:solidFill>
                  <a:schemeClr val="lt1"/>
                </a:solidFill>
                <a:latin typeface="Calibri"/>
                <a:ea typeface="Calibri"/>
                <a:cs typeface="Calibri"/>
                <a:sym typeface="Calibri"/>
              </a:rPr>
              <a:t>Parámetros de Procedimientos Almacenados </a:t>
            </a:r>
            <a:endParaRPr b="1"/>
          </a:p>
        </p:txBody>
      </p:sp>
      <p:pic>
        <p:nvPicPr>
          <p:cNvPr id="216" name="Google Shape;216;p33"/>
          <p:cNvPicPr preferRelativeResize="0"/>
          <p:nvPr/>
        </p:nvPicPr>
        <p:blipFill rotWithShape="1">
          <a:blip r:embed="rId3">
            <a:alphaModFix/>
          </a:blip>
          <a:srcRect b="0" l="0" r="0" t="0"/>
          <a:stretch/>
        </p:blipFill>
        <p:spPr>
          <a:xfrm>
            <a:off x="542957" y="2139414"/>
            <a:ext cx="8095785" cy="2343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